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87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4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0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52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4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80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17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11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1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3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8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1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6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6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5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9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18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mendeley.com/import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Digital_object_identifi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uqueto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download-mendeley-desktop/windows/instructions/skip-downloa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Mendeley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Como Utilizar</a:t>
            </a:r>
          </a:p>
        </p:txBody>
      </p:sp>
    </p:spTree>
    <p:extLst>
      <p:ext uri="{BB962C8B-B14F-4D97-AF65-F5344CB8AC3E}">
        <p14:creationId xmlns:p14="http://schemas.microsoft.com/office/powerpoint/2010/main" val="8760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80000"/>
                  <a:lumMod val="80000"/>
                </a:schemeClr>
                <a:schemeClr val="bg2">
                  <a:tint val="98000"/>
                </a:schemeClr>
              </a:duotone>
            </a:blip>
            <a:stretch/>
          </a:blipFill>
          <a:ln>
            <a:noFill/>
          </a:ln>
          <a:effectLst/>
        </p:spPr>
      </p:sp>
      <p:sp>
        <p:nvSpPr>
          <p:cNvPr id="48" name="Rectangle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Espaço Reservado para Conteúdo 2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" b="18840"/>
          <a:stretch/>
        </p:blipFill>
        <p:spPr>
          <a:xfrm>
            <a:off x="4648200" y="1066800"/>
            <a:ext cx="6540976" cy="4419600"/>
          </a:xfrm>
          <a:prstGeom prst="rect">
            <a:avLst/>
          </a:prstGeom>
        </p:spPr>
      </p:pic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000"/>
              <a:t>Como salvar documentos no  Mendeley (versão online)</a:t>
            </a:r>
          </a:p>
        </p:txBody>
      </p:sp>
      <p:sp>
        <p:nvSpPr>
          <p:cNvPr id="23" name="Espaço Reservado para Conteúdo 2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2.3) É </a:t>
            </a:r>
            <a:r>
              <a:rPr lang="en-US" sz="1600" dirty="0" err="1"/>
              <a:t>necessário</a:t>
            </a:r>
            <a:r>
              <a:rPr lang="en-US" sz="1600" dirty="0"/>
              <a:t> </a:t>
            </a:r>
            <a:r>
              <a:rPr lang="en-US" sz="1600" dirty="0" err="1"/>
              <a:t>preencher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campos</a:t>
            </a:r>
            <a:r>
              <a:rPr lang="en-US" sz="1600" dirty="0"/>
              <a:t> com </a:t>
            </a:r>
            <a:r>
              <a:rPr lang="en-US" sz="1600" dirty="0" err="1"/>
              <a:t>os</a:t>
            </a:r>
            <a:r>
              <a:rPr lang="en-US" sz="1600" dirty="0"/>
              <a:t> dados da </a:t>
            </a:r>
            <a:r>
              <a:rPr lang="en-US" sz="1600" dirty="0" err="1"/>
              <a:t>obra</a:t>
            </a:r>
            <a:r>
              <a:rPr lang="en-US" sz="1600" dirty="0"/>
              <a:t>.</a:t>
            </a:r>
          </a:p>
          <a:p>
            <a:r>
              <a:rPr lang="en-US" sz="1600" dirty="0"/>
              <a:t>2.4) Clique </a:t>
            </a:r>
            <a:r>
              <a:rPr lang="en-US" sz="1600" dirty="0" err="1"/>
              <a:t>em</a:t>
            </a:r>
            <a:r>
              <a:rPr lang="en-US" sz="1600" dirty="0"/>
              <a:t> SAVE</a:t>
            </a:r>
          </a:p>
          <a:p>
            <a:r>
              <a:rPr lang="en-US" sz="1600" dirty="0"/>
              <a:t>IMPORTANTE: As </a:t>
            </a:r>
            <a:r>
              <a:rPr lang="en-US" sz="1600" dirty="0" err="1"/>
              <a:t>informações</a:t>
            </a:r>
            <a:r>
              <a:rPr lang="en-US" sz="1600" dirty="0"/>
              <a:t> da  </a:t>
            </a:r>
            <a:r>
              <a:rPr lang="en-US" sz="1600" dirty="0" err="1"/>
              <a:t>referência</a:t>
            </a:r>
            <a:r>
              <a:rPr lang="en-US" sz="1600" dirty="0"/>
              <a:t> e da </a:t>
            </a:r>
            <a:r>
              <a:rPr lang="en-US" sz="1600" dirty="0" err="1"/>
              <a:t>citação</a:t>
            </a:r>
            <a:r>
              <a:rPr lang="en-US" sz="1600" dirty="0"/>
              <a:t> que </a:t>
            </a:r>
            <a:r>
              <a:rPr lang="en-US" sz="1600" dirty="0" err="1"/>
              <a:t>são</a:t>
            </a:r>
            <a:r>
              <a:rPr lang="en-US" sz="1600" dirty="0"/>
              <a:t>  </a:t>
            </a:r>
            <a:r>
              <a:rPr lang="en-US" sz="1600" dirty="0" err="1"/>
              <a:t>transferidas</a:t>
            </a:r>
            <a:r>
              <a:rPr lang="en-US" sz="1600" dirty="0"/>
              <a:t> para o editor de </a:t>
            </a:r>
            <a:r>
              <a:rPr lang="en-US" sz="1600" dirty="0" err="1"/>
              <a:t>texto</a:t>
            </a:r>
            <a:r>
              <a:rPr lang="en-US" sz="1600" dirty="0"/>
              <a:t> </a:t>
            </a:r>
            <a:r>
              <a:rPr lang="en-US" sz="1600" dirty="0" err="1"/>
              <a:t>estão</a:t>
            </a:r>
            <a:r>
              <a:rPr lang="en-US" sz="1600" dirty="0"/>
              <a:t>  </a:t>
            </a:r>
            <a:r>
              <a:rPr lang="en-US" sz="1600" dirty="0" err="1"/>
              <a:t>atreladas</a:t>
            </a:r>
            <a:r>
              <a:rPr lang="en-US" sz="1600" dirty="0"/>
              <a:t> </a:t>
            </a:r>
            <a:r>
              <a:rPr lang="en-US" sz="1600" dirty="0" err="1"/>
              <a:t>aos</a:t>
            </a:r>
            <a:r>
              <a:rPr lang="en-US" sz="1600" dirty="0"/>
              <a:t> dados salvos no  </a:t>
            </a:r>
            <a:r>
              <a:rPr lang="en-US" sz="1600" dirty="0" err="1"/>
              <a:t>Mendeley</a:t>
            </a:r>
            <a:r>
              <a:rPr lang="en-US" sz="1600" dirty="0"/>
              <a:t>, </a:t>
            </a:r>
            <a:r>
              <a:rPr lang="en-US" sz="1600" dirty="0" err="1"/>
              <a:t>assim</a:t>
            </a:r>
            <a:r>
              <a:rPr lang="en-US" sz="1600" dirty="0"/>
              <a:t> é </a:t>
            </a:r>
            <a:r>
              <a:rPr lang="en-US" sz="1600" dirty="0" err="1"/>
              <a:t>importante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dados  </a:t>
            </a:r>
            <a:r>
              <a:rPr lang="en-US" sz="1600" dirty="0" err="1"/>
              <a:t>estarem</a:t>
            </a:r>
            <a:r>
              <a:rPr lang="en-US" sz="1600" dirty="0"/>
              <a:t> </a:t>
            </a:r>
            <a:r>
              <a:rPr lang="en-US" sz="1600" dirty="0" err="1"/>
              <a:t>completos</a:t>
            </a:r>
            <a:r>
              <a:rPr lang="en-US" sz="1600" dirty="0"/>
              <a:t> e </a:t>
            </a:r>
            <a:r>
              <a:rPr lang="en-US" sz="1600" dirty="0" err="1"/>
              <a:t>corretos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salvar documentos no </a:t>
            </a:r>
            <a:r>
              <a:rPr lang="pt-BR" dirty="0" err="1"/>
              <a:t>Mendeley</a:t>
            </a:r>
            <a:r>
              <a:rPr lang="pt-BR" dirty="0"/>
              <a:t> (versão online)</a:t>
            </a:r>
          </a:p>
        </p:txBody>
      </p:sp>
      <p:sp>
        <p:nvSpPr>
          <p:cNvPr id="23" name="Espaço Reservado para Conteúdo 2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2.5) É, também, possível acrescentar documentos no </a:t>
            </a:r>
            <a:r>
              <a:rPr lang="pt-BR" dirty="0" err="1"/>
              <a:t>Mendeley</a:t>
            </a:r>
            <a:r>
              <a:rPr lang="pt-BR" dirty="0"/>
              <a:t> online, por meio do “</a:t>
            </a:r>
            <a:r>
              <a:rPr lang="pt-BR" dirty="0" err="1"/>
              <a:t>Search</a:t>
            </a:r>
            <a:r>
              <a:rPr lang="pt-BR" dirty="0"/>
              <a:t>”  (pesquisa o conteúdo salvo pelos próprios usuários no </a:t>
            </a:r>
            <a:r>
              <a:rPr lang="pt-BR" dirty="0" err="1"/>
              <a:t>Mendeley</a:t>
            </a:r>
            <a:r>
              <a:rPr lang="pt-BR" dirty="0"/>
              <a:t>).</a:t>
            </a:r>
          </a:p>
          <a:p>
            <a:r>
              <a:rPr lang="pt-BR" dirty="0"/>
              <a:t>2.6) Faça a pesquisa. </a:t>
            </a:r>
          </a:p>
          <a:p>
            <a:r>
              <a:rPr lang="pt-BR" dirty="0"/>
              <a:t>2.7) Salve a referência ou o texto completo (dependendo do acesso disponível).</a:t>
            </a:r>
          </a:p>
        </p:txBody>
      </p:sp>
      <p:pic>
        <p:nvPicPr>
          <p:cNvPr id="25" name="Espaço Reservado para Conteúdo 2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3950" y="1828800"/>
            <a:ext cx="590073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0334" y="1801749"/>
            <a:ext cx="4474210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3895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salvar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documentos no Mendeley 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online)</a:t>
            </a:r>
            <a:endParaRPr sz="1600">
              <a:latin typeface="Arial"/>
              <a:cs typeface="Arial"/>
            </a:endParaRPr>
          </a:p>
          <a:p>
            <a:pPr marL="12700" marR="1067435"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O </a:t>
            </a:r>
            <a:r>
              <a:rPr sz="1600" b="1" u="heavy" spc="-10" dirty="0">
                <a:solidFill>
                  <a:srgbClr val="410082"/>
                </a:solidFill>
                <a:latin typeface="Arial"/>
                <a:cs typeface="Arial"/>
                <a:hlinkClick r:id="rId2"/>
              </a:rPr>
              <a:t>Web </a:t>
            </a:r>
            <a:r>
              <a:rPr sz="1600" b="1" u="heavy" spc="-5" dirty="0">
                <a:solidFill>
                  <a:srgbClr val="410082"/>
                </a:solidFill>
                <a:latin typeface="Arial"/>
                <a:cs typeface="Arial"/>
                <a:hlinkClick r:id="rId2"/>
              </a:rPr>
              <a:t>Importer</a:t>
            </a:r>
            <a:r>
              <a:rPr sz="1600" b="1" spc="-5" dirty="0">
                <a:solidFill>
                  <a:srgbClr val="410082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spc="-5" dirty="0">
                <a:latin typeface="Arial"/>
                <a:cs typeface="Arial"/>
              </a:rPr>
              <a:t>salva as referências  diretamente da internet.</a:t>
            </a:r>
            <a:endParaRPr sz="1600">
              <a:latin typeface="Arial"/>
              <a:cs typeface="Arial"/>
            </a:endParaRPr>
          </a:p>
          <a:p>
            <a:pPr marL="12700" marR="317500" lvl="1">
              <a:spcBef>
                <a:spcPts val="1200"/>
              </a:spcBef>
              <a:buAutoNum type="arabicParenR" startAt="9"/>
              <a:tabLst>
                <a:tab pos="421640" algn="l"/>
              </a:tabLst>
            </a:pPr>
            <a:r>
              <a:rPr sz="1600" spc="-10" dirty="0">
                <a:latin typeface="Arial"/>
                <a:cs typeface="Arial"/>
              </a:rPr>
              <a:t>Na aba </a:t>
            </a:r>
            <a:r>
              <a:rPr sz="1600" spc="-5" dirty="0">
                <a:latin typeface="Arial"/>
                <a:cs typeface="Arial"/>
              </a:rPr>
              <a:t>“My </a:t>
            </a:r>
            <a:r>
              <a:rPr sz="1600" spc="-10" dirty="0">
                <a:latin typeface="Arial"/>
                <a:cs typeface="Arial"/>
              </a:rPr>
              <a:t>Library”, </a:t>
            </a:r>
            <a:r>
              <a:rPr sz="1600" spc="-5" dirty="0">
                <a:latin typeface="Arial"/>
                <a:cs typeface="Arial"/>
              </a:rPr>
              <a:t>do </a:t>
            </a:r>
            <a:r>
              <a:rPr sz="1600" spc="-10" dirty="0">
                <a:latin typeface="Arial"/>
                <a:cs typeface="Arial"/>
              </a:rPr>
              <a:t>Mendeley online,  </a:t>
            </a: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15" dirty="0">
                <a:latin typeface="Arial"/>
                <a:cs typeface="Arial"/>
              </a:rPr>
              <a:t>“Web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Importer”.</a:t>
            </a:r>
            <a:endParaRPr sz="1600">
              <a:latin typeface="Arial"/>
              <a:cs typeface="Arial"/>
            </a:endParaRPr>
          </a:p>
          <a:p>
            <a:pPr marL="12700" marR="5080" lvl="1">
              <a:spcBef>
                <a:spcPts val="1195"/>
              </a:spcBef>
              <a:buAutoNum type="arabicParenR" startAt="9"/>
              <a:tabLst>
                <a:tab pos="534035" algn="l"/>
              </a:tabLst>
            </a:pPr>
            <a:r>
              <a:rPr sz="1600" spc="-5" dirty="0">
                <a:latin typeface="Arial"/>
                <a:cs typeface="Arial"/>
              </a:rPr>
              <a:t>Instale o </a:t>
            </a:r>
            <a:r>
              <a:rPr sz="1600" spc="-10" dirty="0">
                <a:latin typeface="Arial"/>
                <a:cs typeface="Arial"/>
              </a:rPr>
              <a:t>Web </a:t>
            </a:r>
            <a:r>
              <a:rPr sz="1600" spc="-5" dirty="0">
                <a:latin typeface="Arial"/>
                <a:cs typeface="Arial"/>
              </a:rPr>
              <a:t>Importer na barra do seu  </a:t>
            </a:r>
            <a:r>
              <a:rPr sz="1600" spc="-15" dirty="0">
                <a:latin typeface="Arial"/>
                <a:cs typeface="Arial"/>
              </a:rPr>
              <a:t>navegador, </a:t>
            </a:r>
            <a:r>
              <a:rPr sz="1600" spc="-5" dirty="0">
                <a:latin typeface="Arial"/>
                <a:cs typeface="Arial"/>
              </a:rPr>
              <a:t>para isso, selecione e arraste o botão  “Save to </a:t>
            </a:r>
            <a:r>
              <a:rPr sz="1600" spc="-10" dirty="0">
                <a:latin typeface="Arial"/>
                <a:cs typeface="Arial"/>
              </a:rPr>
              <a:t>Mendeley” </a:t>
            </a:r>
            <a:r>
              <a:rPr sz="1600" spc="-5" dirty="0">
                <a:latin typeface="Arial"/>
                <a:cs typeface="Arial"/>
              </a:rPr>
              <a:t>(siga a explicação na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tela).</a:t>
            </a:r>
            <a:endParaRPr sz="1600">
              <a:latin typeface="Arial"/>
              <a:cs typeface="Arial"/>
            </a:endParaRPr>
          </a:p>
          <a:p>
            <a:pPr marL="12700" marR="35560" lvl="1">
              <a:spcBef>
                <a:spcPts val="1200"/>
              </a:spcBef>
              <a:buAutoNum type="arabicParenR" startAt="9"/>
              <a:tabLst>
                <a:tab pos="518795" algn="l"/>
                <a:tab pos="3197860" algn="l"/>
              </a:tabLst>
            </a:pPr>
            <a:r>
              <a:rPr sz="1600" spc="-5" dirty="0">
                <a:latin typeface="Arial"/>
                <a:cs typeface="Arial"/>
              </a:rPr>
              <a:t>Clique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	(Can’t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see  your </a:t>
            </a:r>
            <a:r>
              <a:rPr sz="1600" spc="-5" dirty="0">
                <a:latin typeface="Arial"/>
                <a:cs typeface="Arial"/>
              </a:rPr>
              <a:t>Bookmarks Bar?) para abrir uma explicação  de como deixar visível o botão do </a:t>
            </a:r>
            <a:r>
              <a:rPr sz="1600" spc="-10" dirty="0">
                <a:latin typeface="Arial"/>
                <a:cs typeface="Arial"/>
              </a:rPr>
              <a:t>Web </a:t>
            </a:r>
            <a:r>
              <a:rPr sz="1600" spc="-5" dirty="0">
                <a:latin typeface="Arial"/>
                <a:cs typeface="Arial"/>
              </a:rPr>
              <a:t>Importer  na barra do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navegador.</a:t>
            </a:r>
            <a:endParaRPr sz="1600">
              <a:latin typeface="Arial"/>
              <a:cs typeface="Arial"/>
            </a:endParaRPr>
          </a:p>
          <a:p>
            <a:pPr marL="12700" marR="36195" lvl="1">
              <a:spcBef>
                <a:spcPts val="1200"/>
              </a:spcBef>
              <a:buAutoNum type="arabicParenR" startAt="9"/>
              <a:tabLst>
                <a:tab pos="533400" algn="l"/>
              </a:tabLst>
            </a:pPr>
            <a:r>
              <a:rPr sz="1600" spc="-10" dirty="0">
                <a:latin typeface="Arial"/>
                <a:cs typeface="Arial"/>
              </a:rPr>
              <a:t>No </a:t>
            </a:r>
            <a:r>
              <a:rPr sz="1600" spc="-5" dirty="0">
                <a:latin typeface="Arial"/>
                <a:cs typeface="Arial"/>
              </a:rPr>
              <a:t>tópico “Supported sites” há </a:t>
            </a:r>
            <a:r>
              <a:rPr sz="1600" spc="-10" dirty="0">
                <a:latin typeface="Arial"/>
                <a:cs typeface="Arial"/>
              </a:rPr>
              <a:t>uma </a:t>
            </a:r>
            <a:r>
              <a:rPr sz="1600" spc="-5" dirty="0">
                <a:latin typeface="Arial"/>
                <a:cs typeface="Arial"/>
              </a:rPr>
              <a:t>lista </a:t>
            </a:r>
            <a:r>
              <a:rPr sz="1600" spc="-10" dirty="0">
                <a:latin typeface="Arial"/>
                <a:cs typeface="Arial"/>
              </a:rPr>
              <a:t>de  </a:t>
            </a:r>
            <a:r>
              <a:rPr sz="1600" spc="-5" dirty="0">
                <a:latin typeface="Arial"/>
                <a:cs typeface="Arial"/>
              </a:rPr>
              <a:t>sites que aceitam a opção </a:t>
            </a:r>
            <a:r>
              <a:rPr sz="1600" spc="-10" dirty="0">
                <a:latin typeface="Arial"/>
                <a:cs typeface="Arial"/>
              </a:rPr>
              <a:t>Web </a:t>
            </a:r>
            <a:r>
              <a:rPr sz="1600" spc="-5" dirty="0">
                <a:latin typeface="Arial"/>
                <a:cs typeface="Arial"/>
              </a:rPr>
              <a:t>Importer do  </a:t>
            </a:r>
            <a:r>
              <a:rPr sz="1600" spc="-20" dirty="0">
                <a:latin typeface="Arial"/>
                <a:cs typeface="Arial"/>
              </a:rPr>
              <a:t>Mendeley.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1505" y="859675"/>
            <a:ext cx="5227193" cy="743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7564" y="915036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4" h="144144">
                <a:moveTo>
                  <a:pt x="0" y="144017"/>
                </a:moveTo>
                <a:lnTo>
                  <a:pt x="432053" y="144017"/>
                </a:lnTo>
                <a:lnTo>
                  <a:pt x="432053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1801" y="1196797"/>
            <a:ext cx="432434" cy="406400"/>
          </a:xfrm>
          <a:custGeom>
            <a:avLst/>
            <a:gdLst/>
            <a:ahLst/>
            <a:cxnLst/>
            <a:rect l="l" t="t" r="r" b="b"/>
            <a:pathLst>
              <a:path w="432435" h="406400">
                <a:moveTo>
                  <a:pt x="0" y="406196"/>
                </a:moveTo>
                <a:lnTo>
                  <a:pt x="432053" y="406196"/>
                </a:lnTo>
                <a:lnTo>
                  <a:pt x="432053" y="0"/>
                </a:lnTo>
                <a:lnTo>
                  <a:pt x="0" y="0"/>
                </a:lnTo>
                <a:lnTo>
                  <a:pt x="0" y="4061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5457" y="4623053"/>
            <a:ext cx="1533524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2027" y="1685753"/>
            <a:ext cx="4339336" cy="5155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3965" y="1203197"/>
            <a:ext cx="311150" cy="509270"/>
          </a:xfrm>
          <a:custGeom>
            <a:avLst/>
            <a:gdLst/>
            <a:ahLst/>
            <a:cxnLst/>
            <a:rect l="l" t="t" r="r" b="b"/>
            <a:pathLst>
              <a:path w="311150" h="509269">
                <a:moveTo>
                  <a:pt x="20193" y="310514"/>
                </a:moveTo>
                <a:lnTo>
                  <a:pt x="0" y="470280"/>
                </a:lnTo>
                <a:lnTo>
                  <a:pt x="146431" y="509142"/>
                </a:lnTo>
                <a:lnTo>
                  <a:pt x="114808" y="459486"/>
                </a:lnTo>
                <a:lnTo>
                  <a:pt x="115188" y="459104"/>
                </a:lnTo>
                <a:lnTo>
                  <a:pt x="115570" y="458850"/>
                </a:lnTo>
                <a:lnTo>
                  <a:pt x="115950" y="458469"/>
                </a:lnTo>
                <a:lnTo>
                  <a:pt x="162153" y="416857"/>
                </a:lnTo>
                <a:lnTo>
                  <a:pt x="202422" y="374044"/>
                </a:lnTo>
                <a:lnTo>
                  <a:pt x="213331" y="360172"/>
                </a:lnTo>
                <a:lnTo>
                  <a:pt x="51688" y="360172"/>
                </a:lnTo>
                <a:lnTo>
                  <a:pt x="20193" y="310514"/>
                </a:lnTo>
                <a:close/>
              </a:path>
              <a:path w="311150" h="509269">
                <a:moveTo>
                  <a:pt x="244856" y="0"/>
                </a:moveTo>
                <a:lnTo>
                  <a:pt x="244280" y="75094"/>
                </a:lnTo>
                <a:lnTo>
                  <a:pt x="234117" y="115193"/>
                </a:lnTo>
                <a:lnTo>
                  <a:pt x="217727" y="156330"/>
                </a:lnTo>
                <a:lnTo>
                  <a:pt x="195375" y="198008"/>
                </a:lnTo>
                <a:lnTo>
                  <a:pt x="167329" y="239728"/>
                </a:lnTo>
                <a:lnTo>
                  <a:pt x="133855" y="280994"/>
                </a:lnTo>
                <a:lnTo>
                  <a:pt x="95219" y="321308"/>
                </a:lnTo>
                <a:lnTo>
                  <a:pt x="51688" y="360172"/>
                </a:lnTo>
                <a:lnTo>
                  <a:pt x="213331" y="360172"/>
                </a:lnTo>
                <a:lnTo>
                  <a:pt x="264545" y="287001"/>
                </a:lnTo>
                <a:lnTo>
                  <a:pt x="286090" y="243862"/>
                </a:lnTo>
                <a:lnTo>
                  <a:pt x="301085" y="201707"/>
                </a:lnTo>
                <a:lnTo>
                  <a:pt x="309375" y="161082"/>
                </a:lnTo>
                <a:lnTo>
                  <a:pt x="310806" y="122531"/>
                </a:lnTo>
                <a:lnTo>
                  <a:pt x="305224" y="86602"/>
                </a:lnTo>
                <a:lnTo>
                  <a:pt x="292475" y="53839"/>
                </a:lnTo>
                <a:lnTo>
                  <a:pt x="272403" y="24790"/>
                </a:lnTo>
                <a:lnTo>
                  <a:pt x="2448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7482" y="1062097"/>
            <a:ext cx="603250" cy="213360"/>
          </a:xfrm>
          <a:custGeom>
            <a:avLst/>
            <a:gdLst/>
            <a:ahLst/>
            <a:cxnLst/>
            <a:rect l="l" t="t" r="r" b="b"/>
            <a:pathLst>
              <a:path w="603250" h="213359">
                <a:moveTo>
                  <a:pt x="344794" y="0"/>
                </a:moveTo>
                <a:lnTo>
                  <a:pt x="299740" y="2350"/>
                </a:lnTo>
                <a:lnTo>
                  <a:pt x="252351" y="9383"/>
                </a:lnTo>
                <a:lnTo>
                  <a:pt x="203404" y="21007"/>
                </a:lnTo>
                <a:lnTo>
                  <a:pt x="153135" y="37262"/>
                </a:lnTo>
                <a:lnTo>
                  <a:pt x="102140" y="58098"/>
                </a:lnTo>
                <a:lnTo>
                  <a:pt x="50926" y="83491"/>
                </a:lnTo>
                <a:lnTo>
                  <a:pt x="0" y="113414"/>
                </a:lnTo>
                <a:lnTo>
                  <a:pt x="63118" y="212728"/>
                </a:lnTo>
                <a:lnTo>
                  <a:pt x="114045" y="182805"/>
                </a:lnTo>
                <a:lnTo>
                  <a:pt x="165259" y="157412"/>
                </a:lnTo>
                <a:lnTo>
                  <a:pt x="216254" y="136576"/>
                </a:lnTo>
                <a:lnTo>
                  <a:pt x="266523" y="120321"/>
                </a:lnTo>
                <a:lnTo>
                  <a:pt x="315560" y="108676"/>
                </a:lnTo>
                <a:lnTo>
                  <a:pt x="362859" y="101664"/>
                </a:lnTo>
                <a:lnTo>
                  <a:pt x="407913" y="99313"/>
                </a:lnTo>
                <a:lnTo>
                  <a:pt x="548579" y="99313"/>
                </a:lnTo>
                <a:lnTo>
                  <a:pt x="539622" y="85220"/>
                </a:lnTo>
                <a:lnTo>
                  <a:pt x="492436" y="37721"/>
                </a:lnTo>
                <a:lnTo>
                  <a:pt x="426143" y="9383"/>
                </a:lnTo>
                <a:lnTo>
                  <a:pt x="387097" y="2335"/>
                </a:lnTo>
                <a:lnTo>
                  <a:pt x="344794" y="0"/>
                </a:lnTo>
                <a:close/>
              </a:path>
              <a:path w="603250" h="213359">
                <a:moveTo>
                  <a:pt x="548579" y="99313"/>
                </a:moveTo>
                <a:lnTo>
                  <a:pt x="407913" y="99313"/>
                </a:lnTo>
                <a:lnTo>
                  <a:pt x="450301" y="101664"/>
                </a:lnTo>
                <a:lnTo>
                  <a:pt x="489262" y="108697"/>
                </a:lnTo>
                <a:lnTo>
                  <a:pt x="524544" y="120484"/>
                </a:lnTo>
                <a:lnTo>
                  <a:pt x="555555" y="137035"/>
                </a:lnTo>
                <a:lnTo>
                  <a:pt x="581790" y="158376"/>
                </a:lnTo>
                <a:lnTo>
                  <a:pt x="602741" y="184534"/>
                </a:lnTo>
                <a:lnTo>
                  <a:pt x="548579" y="99313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7483" y="1062098"/>
            <a:ext cx="626745" cy="650875"/>
          </a:xfrm>
          <a:custGeom>
            <a:avLst/>
            <a:gdLst/>
            <a:ahLst/>
            <a:cxnLst/>
            <a:rect l="l" t="t" r="r" b="b"/>
            <a:pathLst>
              <a:path w="626745" h="650875">
                <a:moveTo>
                  <a:pt x="602741" y="184534"/>
                </a:moveTo>
                <a:lnTo>
                  <a:pt x="555555" y="137035"/>
                </a:lnTo>
                <a:lnTo>
                  <a:pt x="489262" y="108697"/>
                </a:lnTo>
                <a:lnTo>
                  <a:pt x="450216" y="101649"/>
                </a:lnTo>
                <a:lnTo>
                  <a:pt x="407913" y="99313"/>
                </a:lnTo>
                <a:lnTo>
                  <a:pt x="362859" y="101664"/>
                </a:lnTo>
                <a:lnTo>
                  <a:pt x="315560" y="108676"/>
                </a:lnTo>
                <a:lnTo>
                  <a:pt x="266523" y="120321"/>
                </a:lnTo>
                <a:lnTo>
                  <a:pt x="216254" y="136576"/>
                </a:lnTo>
                <a:lnTo>
                  <a:pt x="165259" y="157412"/>
                </a:lnTo>
                <a:lnTo>
                  <a:pt x="114045" y="182805"/>
                </a:lnTo>
                <a:lnTo>
                  <a:pt x="63118" y="212728"/>
                </a:lnTo>
                <a:lnTo>
                  <a:pt x="0" y="113414"/>
                </a:lnTo>
                <a:lnTo>
                  <a:pt x="50926" y="83491"/>
                </a:lnTo>
                <a:lnTo>
                  <a:pt x="102140" y="58098"/>
                </a:lnTo>
                <a:lnTo>
                  <a:pt x="153135" y="37262"/>
                </a:lnTo>
                <a:lnTo>
                  <a:pt x="203404" y="21007"/>
                </a:lnTo>
                <a:lnTo>
                  <a:pt x="252441" y="9362"/>
                </a:lnTo>
                <a:lnTo>
                  <a:pt x="299740" y="2350"/>
                </a:lnTo>
                <a:lnTo>
                  <a:pt x="344794" y="0"/>
                </a:lnTo>
                <a:lnTo>
                  <a:pt x="387097" y="2335"/>
                </a:lnTo>
                <a:lnTo>
                  <a:pt x="426143" y="9383"/>
                </a:lnTo>
                <a:lnTo>
                  <a:pt x="492436" y="37721"/>
                </a:lnTo>
                <a:lnTo>
                  <a:pt x="539622" y="85220"/>
                </a:lnTo>
                <a:lnTo>
                  <a:pt x="602741" y="184534"/>
                </a:lnTo>
                <a:lnTo>
                  <a:pt x="626534" y="254821"/>
                </a:lnTo>
                <a:lnTo>
                  <a:pt x="626652" y="294548"/>
                </a:lnTo>
                <a:lnTo>
                  <a:pt x="619256" y="336508"/>
                </a:lnTo>
                <a:lnTo>
                  <a:pt x="604599" y="380083"/>
                </a:lnTo>
                <a:lnTo>
                  <a:pt x="582936" y="424656"/>
                </a:lnTo>
                <a:lnTo>
                  <a:pt x="554519" y="469610"/>
                </a:lnTo>
                <a:lnTo>
                  <a:pt x="519604" y="514328"/>
                </a:lnTo>
                <a:lnTo>
                  <a:pt x="478444" y="558193"/>
                </a:lnTo>
                <a:lnTo>
                  <a:pt x="431291" y="600586"/>
                </a:lnTo>
                <a:lnTo>
                  <a:pt x="462914" y="650243"/>
                </a:lnTo>
                <a:lnTo>
                  <a:pt x="316483" y="611381"/>
                </a:lnTo>
                <a:lnTo>
                  <a:pt x="336676" y="451615"/>
                </a:lnTo>
                <a:lnTo>
                  <a:pt x="368172" y="501272"/>
                </a:lnTo>
                <a:lnTo>
                  <a:pt x="411703" y="462409"/>
                </a:lnTo>
                <a:lnTo>
                  <a:pt x="450339" y="422095"/>
                </a:lnTo>
                <a:lnTo>
                  <a:pt x="483813" y="380829"/>
                </a:lnTo>
                <a:lnTo>
                  <a:pt x="511859" y="339109"/>
                </a:lnTo>
                <a:lnTo>
                  <a:pt x="534211" y="297431"/>
                </a:lnTo>
                <a:lnTo>
                  <a:pt x="550601" y="256294"/>
                </a:lnTo>
                <a:lnTo>
                  <a:pt x="560764" y="216195"/>
                </a:lnTo>
                <a:lnTo>
                  <a:pt x="564432" y="177631"/>
                </a:lnTo>
                <a:lnTo>
                  <a:pt x="561339" y="141100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0177" y="4851400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35940" y="0"/>
                </a:moveTo>
                <a:lnTo>
                  <a:pt x="0" y="36068"/>
                </a:lnTo>
                <a:lnTo>
                  <a:pt x="35940" y="72008"/>
                </a:lnTo>
                <a:lnTo>
                  <a:pt x="35940" y="53975"/>
                </a:lnTo>
                <a:lnTo>
                  <a:pt x="304038" y="53975"/>
                </a:lnTo>
                <a:lnTo>
                  <a:pt x="304038" y="18033"/>
                </a:lnTo>
                <a:lnTo>
                  <a:pt x="35940" y="18033"/>
                </a:lnTo>
                <a:lnTo>
                  <a:pt x="359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0177" y="4851400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0" y="36068"/>
                </a:moveTo>
                <a:lnTo>
                  <a:pt x="35940" y="0"/>
                </a:lnTo>
                <a:lnTo>
                  <a:pt x="35940" y="18033"/>
                </a:lnTo>
                <a:lnTo>
                  <a:pt x="304038" y="18033"/>
                </a:lnTo>
                <a:lnTo>
                  <a:pt x="304038" y="53975"/>
                </a:lnTo>
                <a:lnTo>
                  <a:pt x="35940" y="53975"/>
                </a:lnTo>
                <a:lnTo>
                  <a:pt x="35940" y="72008"/>
                </a:lnTo>
                <a:lnTo>
                  <a:pt x="0" y="36068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92359" y="3533014"/>
            <a:ext cx="627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Explicação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6379" y="2846577"/>
            <a:ext cx="111950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797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Selecione e  arraste o</a:t>
            </a:r>
            <a:r>
              <a:rPr sz="1000" spc="-7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botão</a:t>
            </a:r>
            <a:endParaRPr sz="1000">
              <a:latin typeface="Book Antiqua"/>
              <a:cs typeface="Book Antiqua"/>
            </a:endParaRPr>
          </a:p>
          <a:p>
            <a:pPr marL="188595" marR="5080">
              <a:spcBef>
                <a:spcPts val="484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Can’t see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your  Bookmarks</a:t>
            </a:r>
            <a:r>
              <a:rPr sz="10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Bar?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7587" y="707516"/>
            <a:ext cx="72390" cy="152400"/>
          </a:xfrm>
          <a:custGeom>
            <a:avLst/>
            <a:gdLst/>
            <a:ahLst/>
            <a:cxnLst/>
            <a:rect l="l" t="t" r="r" b="b"/>
            <a:pathLst>
              <a:path w="72390" h="152400">
                <a:moveTo>
                  <a:pt x="72009" y="116078"/>
                </a:moveTo>
                <a:lnTo>
                  <a:pt x="0" y="116078"/>
                </a:lnTo>
                <a:lnTo>
                  <a:pt x="36004" y="152146"/>
                </a:lnTo>
                <a:lnTo>
                  <a:pt x="72009" y="116078"/>
                </a:lnTo>
                <a:close/>
              </a:path>
              <a:path w="72390" h="152400">
                <a:moveTo>
                  <a:pt x="54013" y="0"/>
                </a:moveTo>
                <a:lnTo>
                  <a:pt x="18008" y="0"/>
                </a:lnTo>
                <a:lnTo>
                  <a:pt x="18008" y="116078"/>
                </a:lnTo>
                <a:lnTo>
                  <a:pt x="54013" y="116078"/>
                </a:lnTo>
                <a:lnTo>
                  <a:pt x="540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7587" y="707516"/>
            <a:ext cx="72390" cy="152400"/>
          </a:xfrm>
          <a:custGeom>
            <a:avLst/>
            <a:gdLst/>
            <a:ahLst/>
            <a:cxnLst/>
            <a:rect l="l" t="t" r="r" b="b"/>
            <a:pathLst>
              <a:path w="72390" h="152400">
                <a:moveTo>
                  <a:pt x="36004" y="152146"/>
                </a:moveTo>
                <a:lnTo>
                  <a:pt x="0" y="116078"/>
                </a:lnTo>
                <a:lnTo>
                  <a:pt x="18008" y="116078"/>
                </a:lnTo>
                <a:lnTo>
                  <a:pt x="18008" y="0"/>
                </a:lnTo>
                <a:lnTo>
                  <a:pt x="54013" y="0"/>
                </a:lnTo>
                <a:lnTo>
                  <a:pt x="54013" y="116078"/>
                </a:lnTo>
                <a:lnTo>
                  <a:pt x="72009" y="116078"/>
                </a:lnTo>
                <a:lnTo>
                  <a:pt x="36004" y="152146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0645" y="983107"/>
            <a:ext cx="72390" cy="152400"/>
          </a:xfrm>
          <a:custGeom>
            <a:avLst/>
            <a:gdLst/>
            <a:ahLst/>
            <a:cxnLst/>
            <a:rect l="l" t="t" r="r" b="b"/>
            <a:pathLst>
              <a:path w="72389" h="152400">
                <a:moveTo>
                  <a:pt x="72009" y="115950"/>
                </a:moveTo>
                <a:lnTo>
                  <a:pt x="0" y="115950"/>
                </a:lnTo>
                <a:lnTo>
                  <a:pt x="35941" y="152018"/>
                </a:lnTo>
                <a:lnTo>
                  <a:pt x="72009" y="115950"/>
                </a:lnTo>
                <a:close/>
              </a:path>
              <a:path w="72389" h="152400">
                <a:moveTo>
                  <a:pt x="53975" y="0"/>
                </a:moveTo>
                <a:lnTo>
                  <a:pt x="17906" y="0"/>
                </a:lnTo>
                <a:lnTo>
                  <a:pt x="17906" y="115950"/>
                </a:lnTo>
                <a:lnTo>
                  <a:pt x="53975" y="115950"/>
                </a:lnTo>
                <a:lnTo>
                  <a:pt x="53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0645" y="983107"/>
            <a:ext cx="72390" cy="152400"/>
          </a:xfrm>
          <a:custGeom>
            <a:avLst/>
            <a:gdLst/>
            <a:ahLst/>
            <a:cxnLst/>
            <a:rect l="l" t="t" r="r" b="b"/>
            <a:pathLst>
              <a:path w="72389" h="152400">
                <a:moveTo>
                  <a:pt x="35941" y="152018"/>
                </a:moveTo>
                <a:lnTo>
                  <a:pt x="0" y="115950"/>
                </a:lnTo>
                <a:lnTo>
                  <a:pt x="17906" y="115950"/>
                </a:lnTo>
                <a:lnTo>
                  <a:pt x="17906" y="0"/>
                </a:lnTo>
                <a:lnTo>
                  <a:pt x="53975" y="0"/>
                </a:lnTo>
                <a:lnTo>
                  <a:pt x="53975" y="115950"/>
                </a:lnTo>
                <a:lnTo>
                  <a:pt x="72009" y="115950"/>
                </a:lnTo>
                <a:lnTo>
                  <a:pt x="35941" y="152018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12095" y="2564893"/>
            <a:ext cx="72390" cy="2376805"/>
          </a:xfrm>
          <a:custGeom>
            <a:avLst/>
            <a:gdLst/>
            <a:ahLst/>
            <a:cxnLst/>
            <a:rect l="l" t="t" r="r" b="b"/>
            <a:pathLst>
              <a:path w="72390" h="2376804">
                <a:moveTo>
                  <a:pt x="0" y="0"/>
                </a:moveTo>
                <a:lnTo>
                  <a:pt x="28021" y="468"/>
                </a:lnTo>
                <a:lnTo>
                  <a:pt x="50911" y="1746"/>
                </a:lnTo>
                <a:lnTo>
                  <a:pt x="66347" y="3643"/>
                </a:lnTo>
                <a:lnTo>
                  <a:pt x="72008" y="5969"/>
                </a:lnTo>
                <a:lnTo>
                  <a:pt x="72008" y="2370328"/>
                </a:lnTo>
                <a:lnTo>
                  <a:pt x="66347" y="2372653"/>
                </a:lnTo>
                <a:lnTo>
                  <a:pt x="50911" y="2374550"/>
                </a:lnTo>
                <a:lnTo>
                  <a:pt x="28021" y="2375828"/>
                </a:lnTo>
                <a:lnTo>
                  <a:pt x="0" y="2376297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0276" y="2996945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35940" y="0"/>
                </a:moveTo>
                <a:lnTo>
                  <a:pt x="0" y="36067"/>
                </a:lnTo>
                <a:lnTo>
                  <a:pt x="35940" y="72008"/>
                </a:lnTo>
                <a:lnTo>
                  <a:pt x="35940" y="53975"/>
                </a:lnTo>
                <a:lnTo>
                  <a:pt x="304164" y="53975"/>
                </a:lnTo>
                <a:lnTo>
                  <a:pt x="304164" y="18033"/>
                </a:lnTo>
                <a:lnTo>
                  <a:pt x="35940" y="18033"/>
                </a:lnTo>
                <a:lnTo>
                  <a:pt x="359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0276" y="2996945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0" y="36067"/>
                </a:moveTo>
                <a:lnTo>
                  <a:pt x="35940" y="0"/>
                </a:lnTo>
                <a:lnTo>
                  <a:pt x="35940" y="18033"/>
                </a:lnTo>
                <a:lnTo>
                  <a:pt x="304164" y="18033"/>
                </a:lnTo>
                <a:lnTo>
                  <a:pt x="304164" y="53975"/>
                </a:lnTo>
                <a:lnTo>
                  <a:pt x="35940" y="53975"/>
                </a:lnTo>
                <a:lnTo>
                  <a:pt x="35940" y="72008"/>
                </a:lnTo>
                <a:lnTo>
                  <a:pt x="0" y="36067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43979" y="3233927"/>
            <a:ext cx="294005" cy="138430"/>
          </a:xfrm>
          <a:custGeom>
            <a:avLst/>
            <a:gdLst/>
            <a:ahLst/>
            <a:cxnLst/>
            <a:rect l="l" t="t" r="r" b="b"/>
            <a:pathLst>
              <a:path w="294004" h="138429">
                <a:moveTo>
                  <a:pt x="139444" y="51181"/>
                </a:moveTo>
                <a:lnTo>
                  <a:pt x="28194" y="51181"/>
                </a:lnTo>
                <a:lnTo>
                  <a:pt x="281939" y="138049"/>
                </a:lnTo>
                <a:lnTo>
                  <a:pt x="293624" y="103886"/>
                </a:lnTo>
                <a:lnTo>
                  <a:pt x="139444" y="51181"/>
                </a:lnTo>
                <a:close/>
              </a:path>
              <a:path w="294004" h="138429">
                <a:moveTo>
                  <a:pt x="45720" y="0"/>
                </a:moveTo>
                <a:lnTo>
                  <a:pt x="0" y="22479"/>
                </a:lnTo>
                <a:lnTo>
                  <a:pt x="22351" y="68199"/>
                </a:lnTo>
                <a:lnTo>
                  <a:pt x="28194" y="51181"/>
                </a:lnTo>
                <a:lnTo>
                  <a:pt x="139444" y="51181"/>
                </a:lnTo>
                <a:lnTo>
                  <a:pt x="39877" y="17145"/>
                </a:lnTo>
                <a:lnTo>
                  <a:pt x="45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43979" y="3233927"/>
            <a:ext cx="294005" cy="138430"/>
          </a:xfrm>
          <a:custGeom>
            <a:avLst/>
            <a:gdLst/>
            <a:ahLst/>
            <a:cxnLst/>
            <a:rect l="l" t="t" r="r" b="b"/>
            <a:pathLst>
              <a:path w="294004" h="138429">
                <a:moveTo>
                  <a:pt x="0" y="22479"/>
                </a:moveTo>
                <a:lnTo>
                  <a:pt x="45720" y="0"/>
                </a:lnTo>
                <a:lnTo>
                  <a:pt x="39877" y="17145"/>
                </a:lnTo>
                <a:lnTo>
                  <a:pt x="293624" y="103886"/>
                </a:lnTo>
                <a:lnTo>
                  <a:pt x="281939" y="138049"/>
                </a:lnTo>
                <a:lnTo>
                  <a:pt x="28194" y="51181"/>
                </a:lnTo>
                <a:lnTo>
                  <a:pt x="22351" y="68199"/>
                </a:lnTo>
                <a:lnTo>
                  <a:pt x="0" y="2247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8986" y="865378"/>
            <a:ext cx="876998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salvar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documentos no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1195"/>
              </a:spcBef>
            </a:pPr>
            <a:r>
              <a:rPr sz="1600" spc="-5" dirty="0">
                <a:latin typeface="Arial"/>
                <a:cs typeface="Arial"/>
              </a:rPr>
              <a:t>2.13) Ao encontrar um conteúdo de interesse na internet clique no marcador “Save to </a:t>
            </a:r>
            <a:r>
              <a:rPr sz="1600" spc="-10" dirty="0">
                <a:latin typeface="Arial"/>
                <a:cs typeface="Arial"/>
              </a:rPr>
              <a:t>Mendeley”.  </a:t>
            </a:r>
            <a:r>
              <a:rPr sz="1600" spc="-5" dirty="0">
                <a:latin typeface="Arial"/>
                <a:cs typeface="Arial"/>
              </a:rPr>
              <a:t>Aparecerá uma caixa para editar e salvar as informações do documento no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Mendeley.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7084" y="1988888"/>
            <a:ext cx="9037828" cy="4784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0314" y="2391665"/>
            <a:ext cx="144145" cy="304165"/>
          </a:xfrm>
          <a:custGeom>
            <a:avLst/>
            <a:gdLst/>
            <a:ahLst/>
            <a:cxnLst/>
            <a:rect l="l" t="t" r="r" b="b"/>
            <a:pathLst>
              <a:path w="144144" h="304164">
                <a:moveTo>
                  <a:pt x="108077" y="72009"/>
                </a:moveTo>
                <a:lnTo>
                  <a:pt x="36068" y="72009"/>
                </a:lnTo>
                <a:lnTo>
                  <a:pt x="36068" y="304164"/>
                </a:lnTo>
                <a:lnTo>
                  <a:pt x="108077" y="304164"/>
                </a:lnTo>
                <a:lnTo>
                  <a:pt x="108077" y="72009"/>
                </a:lnTo>
                <a:close/>
              </a:path>
              <a:path w="144144" h="304164">
                <a:moveTo>
                  <a:pt x="72009" y="0"/>
                </a:moveTo>
                <a:lnTo>
                  <a:pt x="0" y="72009"/>
                </a:lnTo>
                <a:lnTo>
                  <a:pt x="144018" y="72009"/>
                </a:lnTo>
                <a:lnTo>
                  <a:pt x="720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0314" y="2391665"/>
            <a:ext cx="144145" cy="304165"/>
          </a:xfrm>
          <a:custGeom>
            <a:avLst/>
            <a:gdLst/>
            <a:ahLst/>
            <a:cxnLst/>
            <a:rect l="l" t="t" r="r" b="b"/>
            <a:pathLst>
              <a:path w="144144" h="304164">
                <a:moveTo>
                  <a:pt x="72009" y="0"/>
                </a:moveTo>
                <a:lnTo>
                  <a:pt x="144018" y="72009"/>
                </a:lnTo>
                <a:lnTo>
                  <a:pt x="108077" y="72009"/>
                </a:lnTo>
                <a:lnTo>
                  <a:pt x="108077" y="304164"/>
                </a:lnTo>
                <a:lnTo>
                  <a:pt x="36068" y="304164"/>
                </a:lnTo>
                <a:lnTo>
                  <a:pt x="36068" y="72009"/>
                </a:lnTo>
                <a:lnTo>
                  <a:pt x="0" y="72009"/>
                </a:lnTo>
                <a:lnTo>
                  <a:pt x="72009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8369" y="5337429"/>
            <a:ext cx="144145" cy="304165"/>
          </a:xfrm>
          <a:custGeom>
            <a:avLst/>
            <a:gdLst/>
            <a:ahLst/>
            <a:cxnLst/>
            <a:rect l="l" t="t" r="r" b="b"/>
            <a:pathLst>
              <a:path w="144145" h="304164">
                <a:moveTo>
                  <a:pt x="107950" y="72009"/>
                </a:moveTo>
                <a:lnTo>
                  <a:pt x="35940" y="72009"/>
                </a:lnTo>
                <a:lnTo>
                  <a:pt x="35940" y="304076"/>
                </a:lnTo>
                <a:lnTo>
                  <a:pt x="107950" y="304076"/>
                </a:lnTo>
                <a:lnTo>
                  <a:pt x="107950" y="72009"/>
                </a:lnTo>
                <a:close/>
              </a:path>
              <a:path w="144145" h="304164">
                <a:moveTo>
                  <a:pt x="72008" y="0"/>
                </a:moveTo>
                <a:lnTo>
                  <a:pt x="0" y="72009"/>
                </a:lnTo>
                <a:lnTo>
                  <a:pt x="144017" y="72009"/>
                </a:lnTo>
                <a:lnTo>
                  <a:pt x="72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8369" y="5337429"/>
            <a:ext cx="144145" cy="304165"/>
          </a:xfrm>
          <a:custGeom>
            <a:avLst/>
            <a:gdLst/>
            <a:ahLst/>
            <a:cxnLst/>
            <a:rect l="l" t="t" r="r" b="b"/>
            <a:pathLst>
              <a:path w="144145" h="304164">
                <a:moveTo>
                  <a:pt x="72008" y="0"/>
                </a:moveTo>
                <a:lnTo>
                  <a:pt x="144017" y="72009"/>
                </a:lnTo>
                <a:lnTo>
                  <a:pt x="107950" y="72009"/>
                </a:lnTo>
                <a:lnTo>
                  <a:pt x="107950" y="304076"/>
                </a:lnTo>
                <a:lnTo>
                  <a:pt x="35940" y="304076"/>
                </a:lnTo>
                <a:lnTo>
                  <a:pt x="35940" y="72009"/>
                </a:lnTo>
                <a:lnTo>
                  <a:pt x="0" y="72009"/>
                </a:lnTo>
                <a:lnTo>
                  <a:pt x="72008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3992" y="830961"/>
            <a:ext cx="8323580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salvar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documentos no Mendeley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</a:t>
            </a:r>
            <a:r>
              <a:rPr sz="1600" b="1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2.14) </a:t>
            </a:r>
            <a:r>
              <a:rPr sz="1600" spc="-40" dirty="0">
                <a:latin typeface="Arial"/>
                <a:cs typeface="Arial"/>
              </a:rPr>
              <a:t>Todos </a:t>
            </a:r>
            <a:r>
              <a:rPr sz="1600" spc="-5" dirty="0">
                <a:latin typeface="Arial"/>
                <a:cs typeface="Arial"/>
              </a:rPr>
              <a:t>os documentos salvos no Mendeley desktop ou online podem ser transferidos e  sincronizados </a:t>
            </a:r>
            <a:r>
              <a:rPr sz="1600" spc="-10" dirty="0">
                <a:latin typeface="Arial"/>
                <a:cs typeface="Arial"/>
              </a:rPr>
              <a:t>para </a:t>
            </a:r>
            <a:r>
              <a:rPr sz="1600" spc="-5" dirty="0">
                <a:latin typeface="Arial"/>
                <a:cs typeface="Arial"/>
              </a:rPr>
              <a:t>constarem </a:t>
            </a:r>
            <a:r>
              <a:rPr sz="1600" spc="-10" dirty="0">
                <a:latin typeface="Arial"/>
                <a:cs typeface="Arial"/>
              </a:rPr>
              <a:t>nas duas versões, para </a:t>
            </a:r>
            <a:r>
              <a:rPr sz="1600" spc="-5" dirty="0">
                <a:latin typeface="Arial"/>
                <a:cs typeface="Arial"/>
              </a:rPr>
              <a:t>isso basta clicar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“Sync” </a:t>
            </a:r>
            <a:r>
              <a:rPr sz="1600" spc="-10" dirty="0">
                <a:latin typeface="Arial"/>
                <a:cs typeface="Arial"/>
              </a:rPr>
              <a:t>na  </a:t>
            </a:r>
            <a:r>
              <a:rPr sz="1600" spc="-5" dirty="0">
                <a:latin typeface="Arial"/>
                <a:cs typeface="Arial"/>
              </a:rPr>
              <a:t>versão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desktop.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2601" y="2051430"/>
            <a:ext cx="9115399" cy="4806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1622" y="2276856"/>
            <a:ext cx="288290" cy="360045"/>
          </a:xfrm>
          <a:custGeom>
            <a:avLst/>
            <a:gdLst/>
            <a:ahLst/>
            <a:cxnLst/>
            <a:rect l="l" t="t" r="r" b="b"/>
            <a:pathLst>
              <a:path w="288289" h="360044">
                <a:moveTo>
                  <a:pt x="0" y="360045"/>
                </a:moveTo>
                <a:lnTo>
                  <a:pt x="288035" y="360045"/>
                </a:lnTo>
                <a:lnTo>
                  <a:pt x="288035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1668" y="2403982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54101" y="0"/>
                </a:moveTo>
                <a:lnTo>
                  <a:pt x="0" y="53975"/>
                </a:lnTo>
                <a:lnTo>
                  <a:pt x="54101" y="107950"/>
                </a:lnTo>
                <a:lnTo>
                  <a:pt x="54101" y="80899"/>
                </a:lnTo>
                <a:lnTo>
                  <a:pt x="360044" y="80899"/>
                </a:lnTo>
                <a:lnTo>
                  <a:pt x="360044" y="26924"/>
                </a:lnTo>
                <a:lnTo>
                  <a:pt x="54101" y="26924"/>
                </a:lnTo>
                <a:lnTo>
                  <a:pt x="54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1668" y="2403982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0" y="53975"/>
                </a:moveTo>
                <a:lnTo>
                  <a:pt x="54101" y="0"/>
                </a:lnTo>
                <a:lnTo>
                  <a:pt x="54101" y="26924"/>
                </a:lnTo>
                <a:lnTo>
                  <a:pt x="360044" y="26924"/>
                </a:lnTo>
                <a:lnTo>
                  <a:pt x="360044" y="80899"/>
                </a:lnTo>
                <a:lnTo>
                  <a:pt x="54101" y="80899"/>
                </a:lnTo>
                <a:lnTo>
                  <a:pt x="54101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7592" y="803909"/>
            <a:ext cx="8256905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/>
              <a:t>Como inserir citações e referências por meio </a:t>
            </a:r>
            <a:r>
              <a:rPr sz="1800" dirty="0"/>
              <a:t>do </a:t>
            </a:r>
            <a:r>
              <a:rPr sz="1800" spc="-5" dirty="0"/>
              <a:t>Mendeley </a:t>
            </a:r>
            <a:r>
              <a:rPr sz="1800" spc="-10" dirty="0"/>
              <a:t>(versão</a:t>
            </a:r>
            <a:r>
              <a:rPr sz="1800" spc="215" dirty="0"/>
              <a:t> </a:t>
            </a:r>
            <a:r>
              <a:rPr sz="1800" spc="-5" dirty="0"/>
              <a:t>desktop)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707591" y="1232154"/>
            <a:ext cx="8230234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Para inserir citações e referências bibliográficas nos documentos é necessário a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instalação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spc="-5" dirty="0">
                <a:latin typeface="Arial"/>
                <a:cs typeface="Arial"/>
              </a:rPr>
              <a:t>do </a:t>
            </a:r>
            <a:r>
              <a:rPr sz="1600" u="heavy" spc="-5" dirty="0">
                <a:solidFill>
                  <a:srgbClr val="410082"/>
                </a:solidFill>
                <a:latin typeface="Arial"/>
                <a:cs typeface="Arial"/>
                <a:hlinkClick r:id="rId3"/>
              </a:rPr>
              <a:t>Mendeley</a:t>
            </a:r>
            <a:r>
              <a:rPr sz="1600" spc="-5" dirty="0">
                <a:solidFill>
                  <a:srgbClr val="410082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spc="-5" dirty="0">
                <a:latin typeface="Arial"/>
                <a:cs typeface="Arial"/>
              </a:rPr>
              <a:t>no editor de texto do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computador.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1150"/>
              </a:spcBef>
            </a:pPr>
            <a:r>
              <a:rPr sz="1600" spc="-5" dirty="0">
                <a:latin typeface="Arial"/>
                <a:cs typeface="Arial"/>
              </a:rPr>
              <a:t>3) No </a:t>
            </a:r>
            <a:r>
              <a:rPr sz="1600" spc="-20" dirty="0">
                <a:latin typeface="Arial"/>
                <a:cs typeface="Arial"/>
              </a:rPr>
              <a:t>Mendeley, </a:t>
            </a:r>
            <a:r>
              <a:rPr sz="1600" spc="-5" dirty="0">
                <a:latin typeface="Arial"/>
                <a:cs typeface="Arial"/>
              </a:rPr>
              <a:t>versão desktop, 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35" dirty="0">
                <a:latin typeface="Arial"/>
                <a:cs typeface="Arial"/>
              </a:rPr>
              <a:t>“Tools” </a:t>
            </a:r>
            <a:r>
              <a:rPr sz="1600" spc="-5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“Install MS </a:t>
            </a:r>
            <a:r>
              <a:rPr sz="1600" spc="-10" dirty="0">
                <a:latin typeface="Arial"/>
                <a:cs typeface="Arial"/>
              </a:rPr>
              <a:t>Word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Plugin”.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7187" y="2209809"/>
            <a:ext cx="8937625" cy="4648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5640" y="2777617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36068" y="0"/>
                </a:moveTo>
                <a:lnTo>
                  <a:pt x="0" y="36068"/>
                </a:lnTo>
                <a:lnTo>
                  <a:pt x="36068" y="72009"/>
                </a:lnTo>
                <a:lnTo>
                  <a:pt x="36068" y="53975"/>
                </a:lnTo>
                <a:lnTo>
                  <a:pt x="304165" y="53975"/>
                </a:lnTo>
                <a:lnTo>
                  <a:pt x="304165" y="18034"/>
                </a:lnTo>
                <a:lnTo>
                  <a:pt x="36068" y="18034"/>
                </a:lnTo>
                <a:lnTo>
                  <a:pt x="360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5640" y="2777617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0" y="36068"/>
                </a:moveTo>
                <a:lnTo>
                  <a:pt x="36068" y="0"/>
                </a:lnTo>
                <a:lnTo>
                  <a:pt x="36068" y="18034"/>
                </a:lnTo>
                <a:lnTo>
                  <a:pt x="304165" y="18034"/>
                </a:lnTo>
                <a:lnTo>
                  <a:pt x="304165" y="53975"/>
                </a:lnTo>
                <a:lnTo>
                  <a:pt x="36068" y="53975"/>
                </a:lnTo>
                <a:lnTo>
                  <a:pt x="36068" y="72009"/>
                </a:lnTo>
                <a:lnTo>
                  <a:pt x="0" y="360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6736" y="1009270"/>
            <a:ext cx="864425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citações e referências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 Mendeley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</a:t>
            </a:r>
            <a:r>
              <a:rPr sz="1600" b="1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3.1) Uma mensagem deve aparecer avisando se a instalação ocorreu com sucesso e quais são  os </a:t>
            </a:r>
            <a:r>
              <a:rPr sz="1600" spc="-10" dirty="0">
                <a:latin typeface="Arial"/>
                <a:cs typeface="Arial"/>
              </a:rPr>
              <a:t>próximos </a:t>
            </a:r>
            <a:r>
              <a:rPr sz="1600" spc="-5" dirty="0">
                <a:latin typeface="Arial"/>
                <a:cs typeface="Arial"/>
              </a:rPr>
              <a:t>passos. Clique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“OK”.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0363" y="2095967"/>
            <a:ext cx="9137637" cy="474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2162" y="5589245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5" h="108585">
                <a:moveTo>
                  <a:pt x="53975" y="0"/>
                </a:moveTo>
                <a:lnTo>
                  <a:pt x="0" y="54000"/>
                </a:lnTo>
                <a:lnTo>
                  <a:pt x="53975" y="108000"/>
                </a:lnTo>
                <a:lnTo>
                  <a:pt x="53975" y="81000"/>
                </a:lnTo>
                <a:lnTo>
                  <a:pt x="360045" y="81000"/>
                </a:lnTo>
                <a:lnTo>
                  <a:pt x="360045" y="27000"/>
                </a:lnTo>
                <a:lnTo>
                  <a:pt x="53975" y="27000"/>
                </a:lnTo>
                <a:lnTo>
                  <a:pt x="53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2162" y="5589245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5" h="108585">
                <a:moveTo>
                  <a:pt x="0" y="54000"/>
                </a:moveTo>
                <a:lnTo>
                  <a:pt x="53975" y="0"/>
                </a:lnTo>
                <a:lnTo>
                  <a:pt x="53975" y="27000"/>
                </a:lnTo>
                <a:lnTo>
                  <a:pt x="360045" y="27000"/>
                </a:lnTo>
                <a:lnTo>
                  <a:pt x="360045" y="81000"/>
                </a:lnTo>
                <a:lnTo>
                  <a:pt x="53975" y="81000"/>
                </a:lnTo>
                <a:lnTo>
                  <a:pt x="53975" y="108000"/>
                </a:lnTo>
                <a:lnTo>
                  <a:pt x="0" y="54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8985" y="721234"/>
            <a:ext cx="8843010" cy="168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citações e referências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 Mendeley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desktop) -</a:t>
            </a:r>
            <a:r>
              <a:rPr sz="1600" b="1" spc="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ABNT</a:t>
            </a:r>
            <a:endParaRPr sz="1600">
              <a:latin typeface="Arial"/>
              <a:cs typeface="Arial"/>
            </a:endParaRPr>
          </a:p>
          <a:p>
            <a:pPr marL="12700" lvl="1">
              <a:spcBef>
                <a:spcPts val="1205"/>
              </a:spcBef>
              <a:buAutoNum type="arabicParenR" startAt="2"/>
              <a:tabLst>
                <a:tab pos="383540" algn="l"/>
              </a:tabLst>
            </a:pPr>
            <a:r>
              <a:rPr sz="1500" spc="-5" dirty="0">
                <a:latin typeface="Arial"/>
                <a:cs typeface="Arial"/>
              </a:rPr>
              <a:t>Antes </a:t>
            </a:r>
            <a:r>
              <a:rPr sz="1500" dirty="0">
                <a:latin typeface="Arial"/>
                <a:cs typeface="Arial"/>
              </a:rPr>
              <a:t>de </a:t>
            </a:r>
            <a:r>
              <a:rPr sz="1500" spc="-5" dirty="0">
                <a:latin typeface="Arial"/>
                <a:cs typeface="Arial"/>
              </a:rPr>
              <a:t>iniciar </a:t>
            </a:r>
            <a:r>
              <a:rPr sz="1500" dirty="0">
                <a:latin typeface="Arial"/>
                <a:cs typeface="Arial"/>
              </a:rPr>
              <a:t>a utilização é necessário definir a </a:t>
            </a:r>
            <a:r>
              <a:rPr sz="1500" spc="-5" dirty="0">
                <a:latin typeface="Arial"/>
                <a:cs typeface="Arial"/>
              </a:rPr>
              <a:t>norma bibliográfica. Para isso, </a:t>
            </a:r>
            <a:r>
              <a:rPr sz="1500" dirty="0">
                <a:latin typeface="Arial"/>
                <a:cs typeface="Arial"/>
              </a:rPr>
              <a:t>clique em “View”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12700"/>
            <a:r>
              <a:rPr sz="1500" dirty="0">
                <a:latin typeface="Arial"/>
                <a:cs typeface="Arial"/>
              </a:rPr>
              <a:t>em </a:t>
            </a:r>
            <a:r>
              <a:rPr sz="1500" spc="-5" dirty="0">
                <a:latin typeface="Arial"/>
                <a:cs typeface="Arial"/>
              </a:rPr>
              <a:t>“Citation Style” e escolha entre as opções de estilos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existentes.</a:t>
            </a:r>
            <a:endParaRPr sz="1500">
              <a:latin typeface="Arial"/>
              <a:cs typeface="Arial"/>
            </a:endParaRPr>
          </a:p>
          <a:p>
            <a:pPr marL="12700" marR="5080" lvl="1">
              <a:spcBef>
                <a:spcPts val="960"/>
              </a:spcBef>
              <a:buAutoNum type="arabicParenR" startAt="3"/>
              <a:tabLst>
                <a:tab pos="393700" algn="l"/>
              </a:tabLst>
            </a:pPr>
            <a:r>
              <a:rPr sz="1500" spc="-5" dirty="0">
                <a:latin typeface="Arial"/>
                <a:cs typeface="Arial"/>
              </a:rPr>
              <a:t>Para acrescentar um </a:t>
            </a:r>
            <a:r>
              <a:rPr sz="1500" spc="-10" dirty="0">
                <a:latin typeface="Arial"/>
                <a:cs typeface="Arial"/>
              </a:rPr>
              <a:t>novo </a:t>
            </a:r>
            <a:r>
              <a:rPr sz="1500" spc="-5" dirty="0">
                <a:latin typeface="Arial"/>
                <a:cs typeface="Arial"/>
              </a:rPr>
              <a:t>padrão clique </a:t>
            </a:r>
            <a:r>
              <a:rPr sz="1500" dirty="0">
                <a:latin typeface="Arial"/>
                <a:cs typeface="Arial"/>
              </a:rPr>
              <a:t>em </a:t>
            </a:r>
            <a:r>
              <a:rPr sz="1500" spc="-5" dirty="0">
                <a:latin typeface="Arial"/>
                <a:cs typeface="Arial"/>
              </a:rPr>
              <a:t>“More Styles”. Normalmente, </a:t>
            </a:r>
            <a:r>
              <a:rPr sz="1500" dirty="0">
                <a:latin typeface="Arial"/>
                <a:cs typeface="Arial"/>
              </a:rPr>
              <a:t>no 1ª acesso, não </a:t>
            </a:r>
            <a:r>
              <a:rPr sz="1500" spc="-5" dirty="0">
                <a:latin typeface="Arial"/>
                <a:cs typeface="Arial"/>
              </a:rPr>
              <a:t>consta  o estilo da Associação Brasileira de Normas Técnicas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Arial"/>
                <a:cs typeface="Arial"/>
              </a:rPr>
              <a:t>ABNT (norma oficial brasileira para citações e  referências). Por isso, a necessidade de acrescentar o estilo da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ABNT.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318" y="2463275"/>
            <a:ext cx="8381365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3767" y="4149090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53975" y="0"/>
                </a:moveTo>
                <a:lnTo>
                  <a:pt x="0" y="53975"/>
                </a:lnTo>
                <a:lnTo>
                  <a:pt x="53975" y="107950"/>
                </a:lnTo>
                <a:lnTo>
                  <a:pt x="53975" y="81026"/>
                </a:lnTo>
                <a:lnTo>
                  <a:pt x="360044" y="81026"/>
                </a:lnTo>
                <a:lnTo>
                  <a:pt x="360044" y="27051"/>
                </a:lnTo>
                <a:lnTo>
                  <a:pt x="53975" y="27051"/>
                </a:lnTo>
                <a:lnTo>
                  <a:pt x="53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3767" y="4149090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0" y="53975"/>
                </a:moveTo>
                <a:lnTo>
                  <a:pt x="53975" y="0"/>
                </a:lnTo>
                <a:lnTo>
                  <a:pt x="53975" y="27051"/>
                </a:lnTo>
                <a:lnTo>
                  <a:pt x="360044" y="27051"/>
                </a:lnTo>
                <a:lnTo>
                  <a:pt x="360044" y="81026"/>
                </a:lnTo>
                <a:lnTo>
                  <a:pt x="53975" y="81026"/>
                </a:lnTo>
                <a:lnTo>
                  <a:pt x="53975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3544" y="2958377"/>
            <a:ext cx="1224280" cy="19043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spcBef>
                <a:spcPts val="28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Opções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de</a:t>
            </a:r>
            <a:r>
              <a:rPr sz="10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estilo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9973" y="2996946"/>
            <a:ext cx="144145" cy="1152525"/>
          </a:xfrm>
          <a:custGeom>
            <a:avLst/>
            <a:gdLst/>
            <a:ahLst/>
            <a:cxnLst/>
            <a:rect l="l" t="t" r="r" b="b"/>
            <a:pathLst>
              <a:path w="144145" h="1152525">
                <a:moveTo>
                  <a:pt x="0" y="0"/>
                </a:moveTo>
                <a:lnTo>
                  <a:pt x="56042" y="938"/>
                </a:lnTo>
                <a:lnTo>
                  <a:pt x="101822" y="3508"/>
                </a:lnTo>
                <a:lnTo>
                  <a:pt x="132695" y="7340"/>
                </a:lnTo>
                <a:lnTo>
                  <a:pt x="144017" y="12064"/>
                </a:lnTo>
                <a:lnTo>
                  <a:pt x="144017" y="1140078"/>
                </a:lnTo>
                <a:lnTo>
                  <a:pt x="132695" y="1144803"/>
                </a:lnTo>
                <a:lnTo>
                  <a:pt x="101822" y="1148635"/>
                </a:lnTo>
                <a:lnTo>
                  <a:pt x="56042" y="1151205"/>
                </a:lnTo>
                <a:lnTo>
                  <a:pt x="0" y="115214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0" y="3204211"/>
            <a:ext cx="205740" cy="368935"/>
          </a:xfrm>
          <a:custGeom>
            <a:avLst/>
            <a:gdLst/>
            <a:ahLst/>
            <a:cxnLst/>
            <a:rect l="l" t="t" r="r" b="b"/>
            <a:pathLst>
              <a:path w="205739" h="368935">
                <a:moveTo>
                  <a:pt x="51435" y="265938"/>
                </a:moveTo>
                <a:lnTo>
                  <a:pt x="0" y="317373"/>
                </a:lnTo>
                <a:lnTo>
                  <a:pt x="51435" y="368807"/>
                </a:lnTo>
                <a:lnTo>
                  <a:pt x="51435" y="343153"/>
                </a:lnTo>
                <a:lnTo>
                  <a:pt x="115697" y="343153"/>
                </a:lnTo>
                <a:lnTo>
                  <a:pt x="150715" y="336067"/>
                </a:lnTo>
                <a:lnTo>
                  <a:pt x="179339" y="316753"/>
                </a:lnTo>
                <a:lnTo>
                  <a:pt x="196231" y="291718"/>
                </a:lnTo>
                <a:lnTo>
                  <a:pt x="51435" y="291718"/>
                </a:lnTo>
                <a:lnTo>
                  <a:pt x="51435" y="265938"/>
                </a:lnTo>
                <a:close/>
              </a:path>
              <a:path w="205739" h="368935">
                <a:moveTo>
                  <a:pt x="205739" y="0"/>
                </a:moveTo>
                <a:lnTo>
                  <a:pt x="154304" y="0"/>
                </a:lnTo>
                <a:lnTo>
                  <a:pt x="154304" y="253111"/>
                </a:lnTo>
                <a:lnTo>
                  <a:pt x="151272" y="268144"/>
                </a:lnTo>
                <a:lnTo>
                  <a:pt x="143001" y="280415"/>
                </a:lnTo>
                <a:lnTo>
                  <a:pt x="130730" y="288686"/>
                </a:lnTo>
                <a:lnTo>
                  <a:pt x="115697" y="291718"/>
                </a:lnTo>
                <a:lnTo>
                  <a:pt x="196231" y="291718"/>
                </a:lnTo>
                <a:lnTo>
                  <a:pt x="198653" y="288129"/>
                </a:lnTo>
                <a:lnTo>
                  <a:pt x="205739" y="253111"/>
                </a:lnTo>
                <a:lnTo>
                  <a:pt x="205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3204211"/>
            <a:ext cx="205740" cy="368935"/>
          </a:xfrm>
          <a:custGeom>
            <a:avLst/>
            <a:gdLst/>
            <a:ahLst/>
            <a:cxnLst/>
            <a:rect l="l" t="t" r="r" b="b"/>
            <a:pathLst>
              <a:path w="205739" h="368935">
                <a:moveTo>
                  <a:pt x="205739" y="0"/>
                </a:moveTo>
                <a:lnTo>
                  <a:pt x="205739" y="253111"/>
                </a:lnTo>
                <a:lnTo>
                  <a:pt x="198653" y="288129"/>
                </a:lnTo>
                <a:lnTo>
                  <a:pt x="179339" y="316753"/>
                </a:lnTo>
                <a:lnTo>
                  <a:pt x="150715" y="336067"/>
                </a:lnTo>
                <a:lnTo>
                  <a:pt x="115697" y="343153"/>
                </a:lnTo>
                <a:lnTo>
                  <a:pt x="51435" y="343153"/>
                </a:lnTo>
                <a:lnTo>
                  <a:pt x="51435" y="368807"/>
                </a:lnTo>
                <a:lnTo>
                  <a:pt x="0" y="317373"/>
                </a:lnTo>
                <a:lnTo>
                  <a:pt x="51435" y="265938"/>
                </a:lnTo>
                <a:lnTo>
                  <a:pt x="51435" y="291718"/>
                </a:lnTo>
                <a:lnTo>
                  <a:pt x="115697" y="291718"/>
                </a:lnTo>
                <a:lnTo>
                  <a:pt x="130730" y="288686"/>
                </a:lnTo>
                <a:lnTo>
                  <a:pt x="143001" y="280415"/>
                </a:lnTo>
                <a:lnTo>
                  <a:pt x="151272" y="268144"/>
                </a:lnTo>
                <a:lnTo>
                  <a:pt x="154304" y="253111"/>
                </a:lnTo>
                <a:lnTo>
                  <a:pt x="154304" y="0"/>
                </a:lnTo>
                <a:lnTo>
                  <a:pt x="205739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0334" y="692353"/>
            <a:ext cx="87871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Como inserir citações e referências por meio do Mendeley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desktop) -</a:t>
            </a:r>
            <a:r>
              <a:rPr sz="1600" b="1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ABNT</a:t>
            </a:r>
            <a:endParaRPr sz="1600">
              <a:latin typeface="Arial"/>
              <a:cs typeface="Arial"/>
            </a:endParaRPr>
          </a:p>
          <a:p>
            <a:pPr marL="12700" marR="5080" lvl="1">
              <a:spcBef>
                <a:spcPts val="1195"/>
              </a:spcBef>
              <a:buAutoNum type="arabicParenR" startAt="5"/>
              <a:tabLst>
                <a:tab pos="421640" algn="l"/>
              </a:tabLst>
            </a:pP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“Get More Styles” e digite o nome da norma que deseja acrescentar ao </a:t>
            </a:r>
            <a:r>
              <a:rPr sz="1600" spc="-20" dirty="0">
                <a:latin typeface="Arial"/>
                <a:cs typeface="Arial"/>
              </a:rPr>
              <a:t>Mendeley,  </a:t>
            </a:r>
            <a:r>
              <a:rPr sz="1600" spc="-5" dirty="0">
                <a:latin typeface="Arial"/>
                <a:cs typeface="Arial"/>
              </a:rPr>
              <a:t>selecione o estilo e 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“Install” </a:t>
            </a:r>
            <a:r>
              <a:rPr sz="1600" spc="-10" dirty="0">
                <a:latin typeface="Arial"/>
                <a:cs typeface="Arial"/>
              </a:rPr>
              <a:t>(exemplo </a:t>
            </a:r>
            <a:r>
              <a:rPr sz="1600" spc="-5" dirty="0">
                <a:latin typeface="Arial"/>
                <a:cs typeface="Arial"/>
              </a:rPr>
              <a:t>da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ABNT).</a:t>
            </a:r>
            <a:endParaRPr sz="1600">
              <a:latin typeface="Arial"/>
              <a:cs typeface="Arial"/>
            </a:endParaRPr>
          </a:p>
          <a:p>
            <a:pPr marL="420370" lvl="1" indent="-407670">
              <a:spcBef>
                <a:spcPts val="1195"/>
              </a:spcBef>
              <a:buAutoNum type="arabicParenR" startAt="5"/>
              <a:tabLst>
                <a:tab pos="421005" algn="l"/>
              </a:tabLst>
            </a:pP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“Done” </a:t>
            </a:r>
            <a:r>
              <a:rPr sz="1600" spc="-10" dirty="0">
                <a:latin typeface="Arial"/>
                <a:cs typeface="Arial"/>
              </a:rPr>
              <a:t>para </a:t>
            </a:r>
            <a:r>
              <a:rPr sz="1600" spc="-5" dirty="0">
                <a:latin typeface="Arial"/>
                <a:cs typeface="Arial"/>
              </a:rPr>
              <a:t>sair da tela.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204834"/>
            <a:ext cx="9144000" cy="450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677" y="3645027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5" h="107950">
                <a:moveTo>
                  <a:pt x="54101" y="0"/>
                </a:moveTo>
                <a:lnTo>
                  <a:pt x="0" y="53975"/>
                </a:lnTo>
                <a:lnTo>
                  <a:pt x="54101" y="107950"/>
                </a:lnTo>
                <a:lnTo>
                  <a:pt x="54101" y="81025"/>
                </a:lnTo>
                <a:lnTo>
                  <a:pt x="360045" y="81025"/>
                </a:lnTo>
                <a:lnTo>
                  <a:pt x="360045" y="27050"/>
                </a:lnTo>
                <a:lnTo>
                  <a:pt x="54101" y="27050"/>
                </a:lnTo>
                <a:lnTo>
                  <a:pt x="54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677" y="3645027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5" h="107950">
                <a:moveTo>
                  <a:pt x="0" y="53975"/>
                </a:moveTo>
                <a:lnTo>
                  <a:pt x="54101" y="0"/>
                </a:lnTo>
                <a:lnTo>
                  <a:pt x="54101" y="27050"/>
                </a:lnTo>
                <a:lnTo>
                  <a:pt x="360045" y="27050"/>
                </a:lnTo>
                <a:lnTo>
                  <a:pt x="360045" y="81025"/>
                </a:lnTo>
                <a:lnTo>
                  <a:pt x="54101" y="81025"/>
                </a:lnTo>
                <a:lnTo>
                  <a:pt x="54101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0109" y="5877269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5" h="108585">
                <a:moveTo>
                  <a:pt x="306069" y="0"/>
                </a:moveTo>
                <a:lnTo>
                  <a:pt x="306069" y="27012"/>
                </a:lnTo>
                <a:lnTo>
                  <a:pt x="0" y="27012"/>
                </a:lnTo>
                <a:lnTo>
                  <a:pt x="0" y="81013"/>
                </a:lnTo>
                <a:lnTo>
                  <a:pt x="306069" y="81013"/>
                </a:lnTo>
                <a:lnTo>
                  <a:pt x="306069" y="108013"/>
                </a:lnTo>
                <a:lnTo>
                  <a:pt x="360044" y="54013"/>
                </a:lnTo>
                <a:lnTo>
                  <a:pt x="3060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0109" y="5877269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5" h="108585">
                <a:moveTo>
                  <a:pt x="360044" y="54013"/>
                </a:moveTo>
                <a:lnTo>
                  <a:pt x="306069" y="108013"/>
                </a:lnTo>
                <a:lnTo>
                  <a:pt x="306069" y="81013"/>
                </a:lnTo>
                <a:lnTo>
                  <a:pt x="0" y="81013"/>
                </a:lnTo>
                <a:lnTo>
                  <a:pt x="0" y="27012"/>
                </a:lnTo>
                <a:lnTo>
                  <a:pt x="306069" y="27012"/>
                </a:lnTo>
                <a:lnTo>
                  <a:pt x="306069" y="0"/>
                </a:lnTo>
                <a:lnTo>
                  <a:pt x="360044" y="5401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4404" y="4095115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5" h="107950">
                <a:moveTo>
                  <a:pt x="54101" y="0"/>
                </a:moveTo>
                <a:lnTo>
                  <a:pt x="0" y="53975"/>
                </a:lnTo>
                <a:lnTo>
                  <a:pt x="54101" y="107950"/>
                </a:lnTo>
                <a:lnTo>
                  <a:pt x="54101" y="81026"/>
                </a:lnTo>
                <a:lnTo>
                  <a:pt x="360045" y="81026"/>
                </a:lnTo>
                <a:lnTo>
                  <a:pt x="360045" y="26924"/>
                </a:lnTo>
                <a:lnTo>
                  <a:pt x="54101" y="26924"/>
                </a:lnTo>
                <a:lnTo>
                  <a:pt x="54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4404" y="4095115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5" h="107950">
                <a:moveTo>
                  <a:pt x="0" y="53975"/>
                </a:moveTo>
                <a:lnTo>
                  <a:pt x="54101" y="0"/>
                </a:lnTo>
                <a:lnTo>
                  <a:pt x="54101" y="26924"/>
                </a:lnTo>
                <a:lnTo>
                  <a:pt x="360045" y="26924"/>
                </a:lnTo>
                <a:lnTo>
                  <a:pt x="360045" y="81026"/>
                </a:lnTo>
                <a:lnTo>
                  <a:pt x="54101" y="81026"/>
                </a:lnTo>
                <a:lnTo>
                  <a:pt x="54101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1846" y="3068954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111378" y="227203"/>
                </a:moveTo>
                <a:lnTo>
                  <a:pt x="0" y="227203"/>
                </a:lnTo>
                <a:lnTo>
                  <a:pt x="55752" y="282956"/>
                </a:lnTo>
                <a:lnTo>
                  <a:pt x="111378" y="227203"/>
                </a:lnTo>
                <a:close/>
              </a:path>
              <a:path w="111760" h="283210">
                <a:moveTo>
                  <a:pt x="83565" y="0"/>
                </a:moveTo>
                <a:lnTo>
                  <a:pt x="27812" y="0"/>
                </a:lnTo>
                <a:lnTo>
                  <a:pt x="27812" y="227203"/>
                </a:lnTo>
                <a:lnTo>
                  <a:pt x="83565" y="227203"/>
                </a:lnTo>
                <a:lnTo>
                  <a:pt x="835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846" y="3068954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55752" y="282956"/>
                </a:moveTo>
                <a:lnTo>
                  <a:pt x="111378" y="227203"/>
                </a:lnTo>
                <a:lnTo>
                  <a:pt x="83565" y="227203"/>
                </a:lnTo>
                <a:lnTo>
                  <a:pt x="83565" y="0"/>
                </a:lnTo>
                <a:lnTo>
                  <a:pt x="27812" y="0"/>
                </a:lnTo>
                <a:lnTo>
                  <a:pt x="27812" y="227203"/>
                </a:lnTo>
                <a:lnTo>
                  <a:pt x="0" y="227203"/>
                </a:lnTo>
                <a:lnTo>
                  <a:pt x="55752" y="28295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1" y="2683637"/>
            <a:ext cx="9130597" cy="2173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6110" y="3545243"/>
            <a:ext cx="1660525" cy="1910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62230">
              <a:spcBef>
                <a:spcPts val="290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Opções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de</a:t>
            </a:r>
            <a:r>
              <a:rPr sz="10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estilos/normas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1757" y="2695575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111379" y="227202"/>
                </a:moveTo>
                <a:lnTo>
                  <a:pt x="0" y="227202"/>
                </a:lnTo>
                <a:lnTo>
                  <a:pt x="55753" y="282955"/>
                </a:lnTo>
                <a:lnTo>
                  <a:pt x="111379" y="227202"/>
                </a:lnTo>
                <a:close/>
              </a:path>
              <a:path w="111760" h="283210">
                <a:moveTo>
                  <a:pt x="83566" y="0"/>
                </a:moveTo>
                <a:lnTo>
                  <a:pt x="27812" y="0"/>
                </a:lnTo>
                <a:lnTo>
                  <a:pt x="27812" y="227202"/>
                </a:lnTo>
                <a:lnTo>
                  <a:pt x="83566" y="227202"/>
                </a:lnTo>
                <a:lnTo>
                  <a:pt x="835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1757" y="2695575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55753" y="282955"/>
                </a:moveTo>
                <a:lnTo>
                  <a:pt x="111379" y="227202"/>
                </a:lnTo>
                <a:lnTo>
                  <a:pt x="83566" y="227202"/>
                </a:lnTo>
                <a:lnTo>
                  <a:pt x="83566" y="0"/>
                </a:lnTo>
                <a:lnTo>
                  <a:pt x="27812" y="0"/>
                </a:lnTo>
                <a:lnTo>
                  <a:pt x="27812" y="227202"/>
                </a:lnTo>
                <a:lnTo>
                  <a:pt x="0" y="227202"/>
                </a:lnTo>
                <a:lnTo>
                  <a:pt x="55753" y="28295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2739" y="1369568"/>
            <a:ext cx="802640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citações e referências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</a:t>
            </a:r>
            <a:r>
              <a:rPr sz="1600" b="1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3.8) Abra o editor de texto (ex. </a:t>
            </a:r>
            <a:r>
              <a:rPr sz="1600" spc="-10" dirty="0">
                <a:latin typeface="Arial"/>
                <a:cs typeface="Arial"/>
              </a:rPr>
              <a:t>Word)</a:t>
            </a:r>
            <a:r>
              <a:rPr sz="1600" i="1" spc="-1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na </a:t>
            </a:r>
            <a:r>
              <a:rPr sz="1600" spc="-10" dirty="0">
                <a:latin typeface="Arial"/>
                <a:cs typeface="Arial"/>
              </a:rPr>
              <a:t>aba “Referências” </a:t>
            </a:r>
            <a:r>
              <a:rPr sz="1600" spc="-5" dirty="0">
                <a:latin typeface="Arial"/>
                <a:cs typeface="Arial"/>
              </a:rPr>
              <a:t>clique na </a:t>
            </a:r>
            <a:r>
              <a:rPr sz="1600" spc="-10" dirty="0">
                <a:latin typeface="Arial"/>
                <a:cs typeface="Arial"/>
              </a:rPr>
              <a:t>opção </a:t>
            </a:r>
            <a:r>
              <a:rPr sz="1600" spc="-5" dirty="0">
                <a:latin typeface="Arial"/>
                <a:cs typeface="Arial"/>
              </a:rPr>
              <a:t>“Style” </a:t>
            </a:r>
            <a:r>
              <a:rPr sz="1600" spc="-10" dirty="0">
                <a:latin typeface="Arial"/>
                <a:cs typeface="Arial"/>
              </a:rPr>
              <a:t>para  </a:t>
            </a:r>
            <a:r>
              <a:rPr sz="1600" spc="-5" dirty="0">
                <a:latin typeface="Arial"/>
                <a:cs typeface="Arial"/>
              </a:rPr>
              <a:t>verificar ou alterar o estilo/norma selecionado (ABNT ou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APA).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4673" y="3128265"/>
            <a:ext cx="72390" cy="1080135"/>
          </a:xfrm>
          <a:custGeom>
            <a:avLst/>
            <a:gdLst/>
            <a:ahLst/>
            <a:cxnLst/>
            <a:rect l="l" t="t" r="r" b="b"/>
            <a:pathLst>
              <a:path w="72389" h="1080135">
                <a:moveTo>
                  <a:pt x="0" y="0"/>
                </a:moveTo>
                <a:lnTo>
                  <a:pt x="28021" y="468"/>
                </a:lnTo>
                <a:lnTo>
                  <a:pt x="50911" y="1746"/>
                </a:lnTo>
                <a:lnTo>
                  <a:pt x="66347" y="3643"/>
                </a:lnTo>
                <a:lnTo>
                  <a:pt x="72009" y="5969"/>
                </a:lnTo>
                <a:lnTo>
                  <a:pt x="72009" y="1074166"/>
                </a:lnTo>
                <a:lnTo>
                  <a:pt x="66347" y="1076491"/>
                </a:lnTo>
                <a:lnTo>
                  <a:pt x="50911" y="1078388"/>
                </a:lnTo>
                <a:lnTo>
                  <a:pt x="28021" y="1079666"/>
                </a:lnTo>
                <a:lnTo>
                  <a:pt x="0" y="1080135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643812"/>
            <a:ext cx="3756659" cy="124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É um software acadêmico gratuito para gerir, partilhar, citar e referenciar artigos científicos e textos diversos. Além disso, funciona como uma rede social em que podem ser criados grupos de pesquisa sobre temas de  interesse, interagir com os pares e conectar-se a outros  pesquisadores.</a:t>
            </a:r>
          </a:p>
          <a:p>
            <a:endParaRPr lang="pt-BR" sz="2400" dirty="0"/>
          </a:p>
          <a:p>
            <a:r>
              <a:rPr lang="pt-BR" sz="2400" dirty="0"/>
              <a:t>Ele funciona nos sistemas operacionais Windows, Mac  e Linux e é possível acessar os documentos pela Web,  por meio de aplicativos instalados nos sistemas IOS e  Android ou no desktop do computador, por meio do download do programa.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1307" y="937386"/>
            <a:ext cx="8312784" cy="145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referências e citações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</a:t>
            </a:r>
            <a:r>
              <a:rPr sz="16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 lvl="1">
              <a:spcBef>
                <a:spcPts val="1200"/>
              </a:spcBef>
              <a:buAutoNum type="arabicParenR" startAt="9"/>
              <a:tabLst>
                <a:tab pos="421640" algn="l"/>
              </a:tabLst>
            </a:pPr>
            <a:r>
              <a:rPr sz="1600" spc="-5" dirty="0">
                <a:latin typeface="Arial"/>
                <a:cs typeface="Arial"/>
              </a:rPr>
              <a:t>Para inserir os dados de um autor na </a:t>
            </a:r>
            <a:r>
              <a:rPr sz="1600" b="1" spc="-5" dirty="0">
                <a:latin typeface="Arial"/>
                <a:cs typeface="Arial"/>
              </a:rPr>
              <a:t>citação </a:t>
            </a: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“Insert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Citation”.</a:t>
            </a:r>
            <a:endParaRPr sz="1600">
              <a:latin typeface="Arial"/>
              <a:cs typeface="Arial"/>
            </a:endParaRPr>
          </a:p>
          <a:p>
            <a:pPr marL="12700" marR="5080" lvl="1">
              <a:lnSpc>
                <a:spcPct val="162500"/>
              </a:lnSpc>
              <a:buAutoNum type="arabicParenR" startAt="9"/>
              <a:tabLst>
                <a:tab pos="534035" algn="l"/>
              </a:tabLst>
            </a:pPr>
            <a:r>
              <a:rPr sz="1600" spc="-5" dirty="0">
                <a:latin typeface="Arial"/>
                <a:cs typeface="Arial"/>
              </a:rPr>
              <a:t>Faça a busca (por </a:t>
            </a:r>
            <a:r>
              <a:rPr sz="1600" spc="-20" dirty="0">
                <a:latin typeface="Arial"/>
                <a:cs typeface="Arial"/>
              </a:rPr>
              <a:t>autor, </a:t>
            </a:r>
            <a:r>
              <a:rPr sz="1600" spc="-5" dirty="0">
                <a:latin typeface="Arial"/>
                <a:cs typeface="Arial"/>
              </a:rPr>
              <a:t>título etc.) no conteúdo do Mendeley e escolha o </a:t>
            </a:r>
            <a:r>
              <a:rPr sz="1600" dirty="0">
                <a:latin typeface="Arial"/>
                <a:cs typeface="Arial"/>
              </a:rPr>
              <a:t>documento.  </a:t>
            </a:r>
            <a:r>
              <a:rPr sz="1600" spc="-30" dirty="0">
                <a:latin typeface="Arial"/>
                <a:cs typeface="Arial"/>
              </a:rPr>
              <a:t>3.11) </a:t>
            </a: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“OK”.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728037"/>
            <a:ext cx="8686800" cy="4085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4317" y="3427985"/>
            <a:ext cx="111760" cy="260985"/>
          </a:xfrm>
          <a:custGeom>
            <a:avLst/>
            <a:gdLst/>
            <a:ahLst/>
            <a:cxnLst/>
            <a:rect l="l" t="t" r="r" b="b"/>
            <a:pathLst>
              <a:path w="111760" h="260985">
                <a:moveTo>
                  <a:pt x="83438" y="55752"/>
                </a:moveTo>
                <a:lnTo>
                  <a:pt x="27812" y="55752"/>
                </a:lnTo>
                <a:lnTo>
                  <a:pt x="27812" y="260984"/>
                </a:lnTo>
                <a:lnTo>
                  <a:pt x="83438" y="260984"/>
                </a:lnTo>
                <a:lnTo>
                  <a:pt x="83438" y="55752"/>
                </a:lnTo>
                <a:close/>
              </a:path>
              <a:path w="111760" h="260985">
                <a:moveTo>
                  <a:pt x="55625" y="0"/>
                </a:moveTo>
                <a:lnTo>
                  <a:pt x="0" y="55752"/>
                </a:lnTo>
                <a:lnTo>
                  <a:pt x="111379" y="55752"/>
                </a:lnTo>
                <a:lnTo>
                  <a:pt x="55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4317" y="3427985"/>
            <a:ext cx="111760" cy="260985"/>
          </a:xfrm>
          <a:custGeom>
            <a:avLst/>
            <a:gdLst/>
            <a:ahLst/>
            <a:cxnLst/>
            <a:rect l="l" t="t" r="r" b="b"/>
            <a:pathLst>
              <a:path w="111760" h="260985">
                <a:moveTo>
                  <a:pt x="55625" y="0"/>
                </a:moveTo>
                <a:lnTo>
                  <a:pt x="111379" y="55752"/>
                </a:lnTo>
                <a:lnTo>
                  <a:pt x="83438" y="55752"/>
                </a:lnTo>
                <a:lnTo>
                  <a:pt x="83438" y="260984"/>
                </a:lnTo>
                <a:lnTo>
                  <a:pt x="27812" y="260984"/>
                </a:lnTo>
                <a:lnTo>
                  <a:pt x="27812" y="55752"/>
                </a:lnTo>
                <a:lnTo>
                  <a:pt x="0" y="55752"/>
                </a:lnTo>
                <a:lnTo>
                  <a:pt x="5562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4004" y="4986273"/>
            <a:ext cx="340360" cy="111760"/>
          </a:xfrm>
          <a:custGeom>
            <a:avLst/>
            <a:gdLst/>
            <a:ahLst/>
            <a:cxnLst/>
            <a:rect l="l" t="t" r="r" b="b"/>
            <a:pathLst>
              <a:path w="340360" h="111760">
                <a:moveTo>
                  <a:pt x="55752" y="0"/>
                </a:moveTo>
                <a:lnTo>
                  <a:pt x="0" y="55625"/>
                </a:lnTo>
                <a:lnTo>
                  <a:pt x="55752" y="111378"/>
                </a:lnTo>
                <a:lnTo>
                  <a:pt x="55752" y="83565"/>
                </a:lnTo>
                <a:lnTo>
                  <a:pt x="340232" y="83565"/>
                </a:lnTo>
                <a:lnTo>
                  <a:pt x="340232" y="27812"/>
                </a:lnTo>
                <a:lnTo>
                  <a:pt x="55752" y="27812"/>
                </a:lnTo>
                <a:lnTo>
                  <a:pt x="557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4004" y="4986273"/>
            <a:ext cx="340360" cy="111760"/>
          </a:xfrm>
          <a:custGeom>
            <a:avLst/>
            <a:gdLst/>
            <a:ahLst/>
            <a:cxnLst/>
            <a:rect l="l" t="t" r="r" b="b"/>
            <a:pathLst>
              <a:path w="340360" h="111760">
                <a:moveTo>
                  <a:pt x="0" y="55625"/>
                </a:moveTo>
                <a:lnTo>
                  <a:pt x="55752" y="111378"/>
                </a:lnTo>
                <a:lnTo>
                  <a:pt x="55752" y="83565"/>
                </a:lnTo>
                <a:lnTo>
                  <a:pt x="340232" y="83565"/>
                </a:lnTo>
                <a:lnTo>
                  <a:pt x="340232" y="27812"/>
                </a:lnTo>
                <a:lnTo>
                  <a:pt x="55752" y="27812"/>
                </a:lnTo>
                <a:lnTo>
                  <a:pt x="55752" y="0"/>
                </a:lnTo>
                <a:lnTo>
                  <a:pt x="0" y="5562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93790" y="5484064"/>
            <a:ext cx="12528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Book Antiqua"/>
                <a:cs typeface="Book Antiqua"/>
              </a:rPr>
              <a:t>Escolha o</a:t>
            </a:r>
            <a:r>
              <a:rPr sz="1000" b="1" spc="-7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4080" y="4063416"/>
            <a:ext cx="3106674" cy="492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8368" y="4509897"/>
            <a:ext cx="111760" cy="260985"/>
          </a:xfrm>
          <a:custGeom>
            <a:avLst/>
            <a:gdLst/>
            <a:ahLst/>
            <a:cxnLst/>
            <a:rect l="l" t="t" r="r" b="b"/>
            <a:pathLst>
              <a:path w="111759" h="260985">
                <a:moveTo>
                  <a:pt x="83438" y="55625"/>
                </a:moveTo>
                <a:lnTo>
                  <a:pt x="27812" y="55625"/>
                </a:lnTo>
                <a:lnTo>
                  <a:pt x="27812" y="260984"/>
                </a:lnTo>
                <a:lnTo>
                  <a:pt x="83438" y="260984"/>
                </a:lnTo>
                <a:lnTo>
                  <a:pt x="83438" y="55625"/>
                </a:lnTo>
                <a:close/>
              </a:path>
              <a:path w="111759" h="260985">
                <a:moveTo>
                  <a:pt x="55625" y="0"/>
                </a:moveTo>
                <a:lnTo>
                  <a:pt x="0" y="55625"/>
                </a:lnTo>
                <a:lnTo>
                  <a:pt x="111378" y="55625"/>
                </a:lnTo>
                <a:lnTo>
                  <a:pt x="55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48368" y="4509897"/>
            <a:ext cx="111760" cy="260985"/>
          </a:xfrm>
          <a:custGeom>
            <a:avLst/>
            <a:gdLst/>
            <a:ahLst/>
            <a:cxnLst/>
            <a:rect l="l" t="t" r="r" b="b"/>
            <a:pathLst>
              <a:path w="111759" h="260985">
                <a:moveTo>
                  <a:pt x="55625" y="0"/>
                </a:moveTo>
                <a:lnTo>
                  <a:pt x="111378" y="55625"/>
                </a:lnTo>
                <a:lnTo>
                  <a:pt x="83438" y="55625"/>
                </a:lnTo>
                <a:lnTo>
                  <a:pt x="83438" y="260984"/>
                </a:lnTo>
                <a:lnTo>
                  <a:pt x="27812" y="260984"/>
                </a:lnTo>
                <a:lnTo>
                  <a:pt x="27812" y="55625"/>
                </a:lnTo>
                <a:lnTo>
                  <a:pt x="0" y="55625"/>
                </a:lnTo>
                <a:lnTo>
                  <a:pt x="5562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6364" y="3982108"/>
            <a:ext cx="672465" cy="223520"/>
          </a:xfrm>
          <a:custGeom>
            <a:avLst/>
            <a:gdLst/>
            <a:ahLst/>
            <a:cxnLst/>
            <a:rect l="l" t="t" r="r" b="b"/>
            <a:pathLst>
              <a:path w="672464" h="223520">
                <a:moveTo>
                  <a:pt x="657018" y="106376"/>
                </a:moveTo>
                <a:lnTo>
                  <a:pt x="259614" y="106376"/>
                </a:lnTo>
                <a:lnTo>
                  <a:pt x="309997" y="109068"/>
                </a:lnTo>
                <a:lnTo>
                  <a:pt x="361315" y="116748"/>
                </a:lnTo>
                <a:lnTo>
                  <a:pt x="413157" y="129434"/>
                </a:lnTo>
                <a:lnTo>
                  <a:pt x="465110" y="147146"/>
                </a:lnTo>
                <a:lnTo>
                  <a:pt x="516763" y="169902"/>
                </a:lnTo>
                <a:lnTo>
                  <a:pt x="475996" y="223115"/>
                </a:lnTo>
                <a:lnTo>
                  <a:pt x="672084" y="187809"/>
                </a:lnTo>
                <a:lnTo>
                  <a:pt x="657018" y="106376"/>
                </a:lnTo>
                <a:close/>
              </a:path>
              <a:path w="672464" h="223520">
                <a:moveTo>
                  <a:pt x="354489" y="0"/>
                </a:moveTo>
                <a:lnTo>
                  <a:pt x="308152" y="784"/>
                </a:lnTo>
                <a:lnTo>
                  <a:pt x="263380" y="5889"/>
                </a:lnTo>
                <a:lnTo>
                  <a:pt x="220493" y="15246"/>
                </a:lnTo>
                <a:lnTo>
                  <a:pt x="179811" y="28785"/>
                </a:lnTo>
                <a:lnTo>
                  <a:pt x="141656" y="46434"/>
                </a:lnTo>
                <a:lnTo>
                  <a:pt x="106348" y="68126"/>
                </a:lnTo>
                <a:lnTo>
                  <a:pt x="74208" y="93788"/>
                </a:lnTo>
                <a:lnTo>
                  <a:pt x="45556" y="123352"/>
                </a:lnTo>
                <a:lnTo>
                  <a:pt x="20713" y="156748"/>
                </a:lnTo>
                <a:lnTo>
                  <a:pt x="0" y="193905"/>
                </a:lnTo>
                <a:lnTo>
                  <a:pt x="36129" y="167068"/>
                </a:lnTo>
                <a:lnTo>
                  <a:pt x="75663" y="145105"/>
                </a:lnTo>
                <a:lnTo>
                  <a:pt x="118191" y="128036"/>
                </a:lnTo>
                <a:lnTo>
                  <a:pt x="163299" y="115879"/>
                </a:lnTo>
                <a:lnTo>
                  <a:pt x="210578" y="108652"/>
                </a:lnTo>
                <a:lnTo>
                  <a:pt x="259614" y="106376"/>
                </a:lnTo>
                <a:lnTo>
                  <a:pt x="657018" y="106376"/>
                </a:lnTo>
                <a:lnTo>
                  <a:pt x="649058" y="63349"/>
                </a:lnTo>
                <a:lnTo>
                  <a:pt x="598424" y="63349"/>
                </a:lnTo>
                <a:lnTo>
                  <a:pt x="549072" y="41476"/>
                </a:lnTo>
                <a:lnTo>
                  <a:pt x="499683" y="24275"/>
                </a:lnTo>
                <a:lnTo>
                  <a:pt x="450575" y="11675"/>
                </a:lnTo>
                <a:lnTo>
                  <a:pt x="402071" y="3607"/>
                </a:lnTo>
                <a:lnTo>
                  <a:pt x="354489" y="0"/>
                </a:lnTo>
                <a:close/>
              </a:path>
              <a:path w="672464" h="223520">
                <a:moveTo>
                  <a:pt x="639190" y="10009"/>
                </a:moveTo>
                <a:lnTo>
                  <a:pt x="598424" y="63349"/>
                </a:lnTo>
                <a:lnTo>
                  <a:pt x="649058" y="63349"/>
                </a:lnTo>
                <a:lnTo>
                  <a:pt x="639190" y="100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1477" y="4118484"/>
            <a:ext cx="325120" cy="761365"/>
          </a:xfrm>
          <a:custGeom>
            <a:avLst/>
            <a:gdLst/>
            <a:ahLst/>
            <a:cxnLst/>
            <a:rect l="l" t="t" r="r" b="b"/>
            <a:pathLst>
              <a:path w="325120" h="761364">
                <a:moveTo>
                  <a:pt x="150064" y="0"/>
                </a:moveTo>
                <a:lnTo>
                  <a:pt x="68403" y="106553"/>
                </a:lnTo>
                <a:lnTo>
                  <a:pt x="44903" y="141812"/>
                </a:lnTo>
                <a:lnTo>
                  <a:pt x="26400" y="179361"/>
                </a:lnTo>
                <a:lnTo>
                  <a:pt x="12807" y="218872"/>
                </a:lnTo>
                <a:lnTo>
                  <a:pt x="4036" y="260016"/>
                </a:lnTo>
                <a:lnTo>
                  <a:pt x="0" y="302464"/>
                </a:lnTo>
                <a:lnTo>
                  <a:pt x="611" y="345886"/>
                </a:lnTo>
                <a:lnTo>
                  <a:pt x="5783" y="389954"/>
                </a:lnTo>
                <a:lnTo>
                  <a:pt x="15428" y="434340"/>
                </a:lnTo>
                <a:lnTo>
                  <a:pt x="29459" y="478713"/>
                </a:lnTo>
                <a:lnTo>
                  <a:pt x="47789" y="522745"/>
                </a:lnTo>
                <a:lnTo>
                  <a:pt x="70330" y="566108"/>
                </a:lnTo>
                <a:lnTo>
                  <a:pt x="96996" y="608472"/>
                </a:lnTo>
                <a:lnTo>
                  <a:pt x="127698" y="649509"/>
                </a:lnTo>
                <a:lnTo>
                  <a:pt x="162350" y="688889"/>
                </a:lnTo>
                <a:lnTo>
                  <a:pt x="200865" y="726284"/>
                </a:lnTo>
                <a:lnTo>
                  <a:pt x="243155" y="761365"/>
                </a:lnTo>
                <a:lnTo>
                  <a:pt x="324689" y="654812"/>
                </a:lnTo>
                <a:lnTo>
                  <a:pt x="282420" y="619731"/>
                </a:lnTo>
                <a:lnTo>
                  <a:pt x="243921" y="582336"/>
                </a:lnTo>
                <a:lnTo>
                  <a:pt x="209280" y="542956"/>
                </a:lnTo>
                <a:lnTo>
                  <a:pt x="178585" y="501919"/>
                </a:lnTo>
                <a:lnTo>
                  <a:pt x="151924" y="459555"/>
                </a:lnTo>
                <a:lnTo>
                  <a:pt x="129385" y="416192"/>
                </a:lnTo>
                <a:lnTo>
                  <a:pt x="111057" y="372160"/>
                </a:lnTo>
                <a:lnTo>
                  <a:pt x="97026" y="327787"/>
                </a:lnTo>
                <a:lnTo>
                  <a:pt x="87381" y="283401"/>
                </a:lnTo>
                <a:lnTo>
                  <a:pt x="82209" y="239333"/>
                </a:lnTo>
                <a:lnTo>
                  <a:pt x="81600" y="195911"/>
                </a:lnTo>
                <a:lnTo>
                  <a:pt x="85641" y="153463"/>
                </a:lnTo>
                <a:lnTo>
                  <a:pt x="94420" y="112319"/>
                </a:lnTo>
                <a:lnTo>
                  <a:pt x="108025" y="72808"/>
                </a:lnTo>
                <a:lnTo>
                  <a:pt x="126543" y="35259"/>
                </a:lnTo>
                <a:lnTo>
                  <a:pt x="150064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1477" y="3982049"/>
            <a:ext cx="787400" cy="897890"/>
          </a:xfrm>
          <a:custGeom>
            <a:avLst/>
            <a:gdLst/>
            <a:ahLst/>
            <a:cxnLst/>
            <a:rect l="l" t="t" r="r" b="b"/>
            <a:pathLst>
              <a:path w="787400" h="897889">
                <a:moveTo>
                  <a:pt x="150064" y="136433"/>
                </a:moveTo>
                <a:lnTo>
                  <a:pt x="126543" y="171693"/>
                </a:lnTo>
                <a:lnTo>
                  <a:pt x="108025" y="209242"/>
                </a:lnTo>
                <a:lnTo>
                  <a:pt x="94420" y="248753"/>
                </a:lnTo>
                <a:lnTo>
                  <a:pt x="85641" y="289897"/>
                </a:lnTo>
                <a:lnTo>
                  <a:pt x="81600" y="332345"/>
                </a:lnTo>
                <a:lnTo>
                  <a:pt x="82209" y="375767"/>
                </a:lnTo>
                <a:lnTo>
                  <a:pt x="87381" y="419835"/>
                </a:lnTo>
                <a:lnTo>
                  <a:pt x="97026" y="464220"/>
                </a:lnTo>
                <a:lnTo>
                  <a:pt x="111057" y="508594"/>
                </a:lnTo>
                <a:lnTo>
                  <a:pt x="129385" y="552626"/>
                </a:lnTo>
                <a:lnTo>
                  <a:pt x="151924" y="595989"/>
                </a:lnTo>
                <a:lnTo>
                  <a:pt x="178585" y="638353"/>
                </a:lnTo>
                <a:lnTo>
                  <a:pt x="209280" y="679390"/>
                </a:lnTo>
                <a:lnTo>
                  <a:pt x="243921" y="718770"/>
                </a:lnTo>
                <a:lnTo>
                  <a:pt x="282420" y="756165"/>
                </a:lnTo>
                <a:lnTo>
                  <a:pt x="324689" y="791245"/>
                </a:lnTo>
                <a:lnTo>
                  <a:pt x="243155" y="897798"/>
                </a:lnTo>
                <a:lnTo>
                  <a:pt x="200865" y="862718"/>
                </a:lnTo>
                <a:lnTo>
                  <a:pt x="162350" y="825323"/>
                </a:lnTo>
                <a:lnTo>
                  <a:pt x="127698" y="785943"/>
                </a:lnTo>
                <a:lnTo>
                  <a:pt x="96996" y="744906"/>
                </a:lnTo>
                <a:lnTo>
                  <a:pt x="70330" y="702542"/>
                </a:lnTo>
                <a:lnTo>
                  <a:pt x="47789" y="659179"/>
                </a:lnTo>
                <a:lnTo>
                  <a:pt x="29459" y="615147"/>
                </a:lnTo>
                <a:lnTo>
                  <a:pt x="15428" y="570773"/>
                </a:lnTo>
                <a:lnTo>
                  <a:pt x="5783" y="526388"/>
                </a:lnTo>
                <a:lnTo>
                  <a:pt x="611" y="482320"/>
                </a:lnTo>
                <a:lnTo>
                  <a:pt x="0" y="438898"/>
                </a:lnTo>
                <a:lnTo>
                  <a:pt x="4036" y="396450"/>
                </a:lnTo>
                <a:lnTo>
                  <a:pt x="12807" y="355306"/>
                </a:lnTo>
                <a:lnTo>
                  <a:pt x="26400" y="315795"/>
                </a:lnTo>
                <a:lnTo>
                  <a:pt x="44903" y="278246"/>
                </a:lnTo>
                <a:lnTo>
                  <a:pt x="68403" y="242986"/>
                </a:lnTo>
                <a:lnTo>
                  <a:pt x="150064" y="136433"/>
                </a:lnTo>
                <a:lnTo>
                  <a:pt x="178545" y="104013"/>
                </a:lnTo>
                <a:lnTo>
                  <a:pt x="210819" y="75891"/>
                </a:lnTo>
                <a:lnTo>
                  <a:pt x="246527" y="52113"/>
                </a:lnTo>
                <a:lnTo>
                  <a:pt x="285308" y="32725"/>
                </a:lnTo>
                <a:lnTo>
                  <a:pt x="326803" y="17774"/>
                </a:lnTo>
                <a:lnTo>
                  <a:pt x="370653" y="7305"/>
                </a:lnTo>
                <a:lnTo>
                  <a:pt x="416497" y="1365"/>
                </a:lnTo>
                <a:lnTo>
                  <a:pt x="463976" y="0"/>
                </a:lnTo>
                <a:lnTo>
                  <a:pt x="512731" y="3255"/>
                </a:lnTo>
                <a:lnTo>
                  <a:pt x="562401" y="11177"/>
                </a:lnTo>
                <a:lnTo>
                  <a:pt x="612627" y="23813"/>
                </a:lnTo>
                <a:lnTo>
                  <a:pt x="663050" y="41208"/>
                </a:lnTo>
                <a:lnTo>
                  <a:pt x="713309" y="63408"/>
                </a:lnTo>
                <a:lnTo>
                  <a:pt x="754076" y="10068"/>
                </a:lnTo>
                <a:lnTo>
                  <a:pt x="786969" y="187868"/>
                </a:lnTo>
                <a:lnTo>
                  <a:pt x="590881" y="223174"/>
                </a:lnTo>
                <a:lnTo>
                  <a:pt x="631648" y="169961"/>
                </a:lnTo>
                <a:lnTo>
                  <a:pt x="579995" y="147205"/>
                </a:lnTo>
                <a:lnTo>
                  <a:pt x="528042" y="129494"/>
                </a:lnTo>
                <a:lnTo>
                  <a:pt x="476201" y="116807"/>
                </a:lnTo>
                <a:lnTo>
                  <a:pt x="424883" y="109127"/>
                </a:lnTo>
                <a:lnTo>
                  <a:pt x="374500" y="106435"/>
                </a:lnTo>
                <a:lnTo>
                  <a:pt x="325463" y="108712"/>
                </a:lnTo>
                <a:lnTo>
                  <a:pt x="278185" y="115938"/>
                </a:lnTo>
                <a:lnTo>
                  <a:pt x="233076" y="128096"/>
                </a:lnTo>
                <a:lnTo>
                  <a:pt x="190549" y="145165"/>
                </a:lnTo>
                <a:lnTo>
                  <a:pt x="151014" y="167128"/>
                </a:lnTo>
                <a:lnTo>
                  <a:pt x="114885" y="19396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8219" y="5166105"/>
            <a:ext cx="72390" cy="880744"/>
          </a:xfrm>
          <a:custGeom>
            <a:avLst/>
            <a:gdLst/>
            <a:ahLst/>
            <a:cxnLst/>
            <a:rect l="l" t="t" r="r" b="b"/>
            <a:pathLst>
              <a:path w="72389" h="880745">
                <a:moveTo>
                  <a:pt x="0" y="0"/>
                </a:moveTo>
                <a:lnTo>
                  <a:pt x="28021" y="468"/>
                </a:lnTo>
                <a:lnTo>
                  <a:pt x="50911" y="1746"/>
                </a:lnTo>
                <a:lnTo>
                  <a:pt x="66347" y="3643"/>
                </a:lnTo>
                <a:lnTo>
                  <a:pt x="72008" y="5969"/>
                </a:lnTo>
                <a:lnTo>
                  <a:pt x="72008" y="874382"/>
                </a:lnTo>
                <a:lnTo>
                  <a:pt x="66347" y="876719"/>
                </a:lnTo>
                <a:lnTo>
                  <a:pt x="50911" y="878628"/>
                </a:lnTo>
                <a:lnTo>
                  <a:pt x="28021" y="879916"/>
                </a:lnTo>
                <a:lnTo>
                  <a:pt x="0" y="880389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1308" y="937387"/>
            <a:ext cx="849693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referências e citações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 Mendeley  -</a:t>
            </a:r>
            <a:r>
              <a:rPr sz="16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ABNT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1200"/>
              </a:spcBef>
            </a:pPr>
            <a:r>
              <a:rPr sz="1600" spc="-10" dirty="0">
                <a:latin typeface="Arial"/>
                <a:cs typeface="Arial"/>
              </a:rPr>
              <a:t>3.12) Depois </a:t>
            </a:r>
            <a:r>
              <a:rPr sz="1600" spc="-5" dirty="0">
                <a:latin typeface="Arial"/>
                <a:cs typeface="Arial"/>
              </a:rPr>
              <a:t>de inserir a </a:t>
            </a:r>
            <a:r>
              <a:rPr sz="1600" spc="-10" dirty="0">
                <a:latin typeface="Arial"/>
                <a:cs typeface="Arial"/>
              </a:rPr>
              <a:t>autoria </a:t>
            </a:r>
            <a:r>
              <a:rPr sz="1600" spc="-5" dirty="0">
                <a:latin typeface="Arial"/>
                <a:cs typeface="Arial"/>
              </a:rPr>
              <a:t>da citação, 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seguida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dirty="0">
                <a:latin typeface="Arial"/>
                <a:cs typeface="Arial"/>
              </a:rPr>
              <a:t>“Insert </a:t>
            </a:r>
            <a:r>
              <a:rPr sz="1600" spc="-5" dirty="0">
                <a:latin typeface="Arial"/>
                <a:cs typeface="Arial"/>
              </a:rPr>
              <a:t>Bibliography” </a:t>
            </a:r>
            <a:r>
              <a:rPr sz="1600" spc="-10" dirty="0">
                <a:latin typeface="Arial"/>
                <a:cs typeface="Arial"/>
              </a:rPr>
              <a:t>para </a:t>
            </a:r>
            <a:r>
              <a:rPr sz="1600" spc="-5" dirty="0">
                <a:latin typeface="Arial"/>
                <a:cs typeface="Arial"/>
              </a:rPr>
              <a:t>a  inclusão da referência do autor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citado.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2163" y="4837633"/>
            <a:ext cx="8788400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IMPORTANTE: </a:t>
            </a:r>
            <a:r>
              <a:rPr sz="1600" spc="-5" dirty="0">
                <a:latin typeface="Arial"/>
                <a:cs typeface="Arial"/>
              </a:rPr>
              <a:t>No exemplo acima é possível perceber que a referência não está exatamente de  acordo com a </a:t>
            </a:r>
            <a:r>
              <a:rPr sz="1600" spc="-40" dirty="0">
                <a:latin typeface="Arial"/>
                <a:cs typeface="Arial"/>
              </a:rPr>
              <a:t>ABNT, </a:t>
            </a:r>
            <a:r>
              <a:rPr sz="1600" spc="-5" dirty="0">
                <a:latin typeface="Arial"/>
                <a:cs typeface="Arial"/>
              </a:rPr>
              <a:t>por isso é necessário conhecer a norma para fazer as correções  necessárias. Isso acontece, porque o Mendeley é uma ferramenta americana e a ABNT uma  norma brasileira, dessa forma, não consta originalmente na ferramenta. Por iniciativa de algumas  instituições e pessoas foram acrescentados ao Mendeley estilos baseados na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ABNT.</a:t>
            </a:r>
            <a:endParaRPr sz="1600">
              <a:latin typeface="Arial"/>
              <a:cs typeface="Arial"/>
            </a:endParaRPr>
          </a:p>
          <a:p>
            <a:pPr marL="12700" marR="638175">
              <a:spcBef>
                <a:spcPts val="595"/>
              </a:spcBef>
            </a:pPr>
            <a:r>
              <a:rPr sz="1600" u="heavy" spc="-5" dirty="0">
                <a:latin typeface="Arial"/>
                <a:cs typeface="Arial"/>
              </a:rPr>
              <a:t>É possível criar estilos de citações e referências no Mendeley por meio da linguagem CSL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(Citation Style Language). Para isso é necessário conhecimento em</a:t>
            </a:r>
            <a:r>
              <a:rPr sz="1600" u="heavy" spc="17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programação.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956054"/>
            <a:ext cx="9144000" cy="2704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7248" y="1988821"/>
            <a:ext cx="107950" cy="314325"/>
          </a:xfrm>
          <a:custGeom>
            <a:avLst/>
            <a:gdLst/>
            <a:ahLst/>
            <a:cxnLst/>
            <a:rect l="l" t="t" r="r" b="b"/>
            <a:pathLst>
              <a:path w="107950" h="314325">
                <a:moveTo>
                  <a:pt x="107950" y="259841"/>
                </a:moveTo>
                <a:lnTo>
                  <a:pt x="0" y="259841"/>
                </a:lnTo>
                <a:lnTo>
                  <a:pt x="53975" y="313943"/>
                </a:lnTo>
                <a:lnTo>
                  <a:pt x="107950" y="259841"/>
                </a:lnTo>
                <a:close/>
              </a:path>
              <a:path w="107950" h="314325">
                <a:moveTo>
                  <a:pt x="81025" y="0"/>
                </a:moveTo>
                <a:lnTo>
                  <a:pt x="26924" y="0"/>
                </a:lnTo>
                <a:lnTo>
                  <a:pt x="26924" y="259841"/>
                </a:lnTo>
                <a:lnTo>
                  <a:pt x="81025" y="259841"/>
                </a:lnTo>
                <a:lnTo>
                  <a:pt x="81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7248" y="1988821"/>
            <a:ext cx="107950" cy="314325"/>
          </a:xfrm>
          <a:custGeom>
            <a:avLst/>
            <a:gdLst/>
            <a:ahLst/>
            <a:cxnLst/>
            <a:rect l="l" t="t" r="r" b="b"/>
            <a:pathLst>
              <a:path w="107950" h="314325">
                <a:moveTo>
                  <a:pt x="53975" y="313943"/>
                </a:moveTo>
                <a:lnTo>
                  <a:pt x="0" y="259841"/>
                </a:lnTo>
                <a:lnTo>
                  <a:pt x="26924" y="259841"/>
                </a:lnTo>
                <a:lnTo>
                  <a:pt x="26924" y="0"/>
                </a:lnTo>
                <a:lnTo>
                  <a:pt x="81025" y="0"/>
                </a:lnTo>
                <a:lnTo>
                  <a:pt x="81025" y="259841"/>
                </a:lnTo>
                <a:lnTo>
                  <a:pt x="107950" y="259841"/>
                </a:lnTo>
                <a:lnTo>
                  <a:pt x="53975" y="31394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7391" y="710463"/>
            <a:ext cx="8622665" cy="12458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spcBef>
                <a:spcPts val="106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inserir referências e citações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meio do Mendeley -</a:t>
            </a:r>
            <a:r>
              <a:rPr sz="16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ABNT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Dentre </a:t>
            </a:r>
            <a:r>
              <a:rPr sz="1600" spc="-5" dirty="0">
                <a:latin typeface="Arial"/>
                <a:cs typeface="Arial"/>
              </a:rPr>
              <a:t>os estilos existentes no </a:t>
            </a:r>
            <a:r>
              <a:rPr sz="1600" spc="-10" dirty="0">
                <a:latin typeface="Arial"/>
                <a:cs typeface="Arial"/>
              </a:rPr>
              <a:t>momento, </a:t>
            </a:r>
            <a:r>
              <a:rPr sz="1600" spc="-5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modelo </a:t>
            </a:r>
            <a:r>
              <a:rPr sz="1600" spc="-5" dirty="0">
                <a:latin typeface="Arial"/>
                <a:cs typeface="Arial"/>
              </a:rPr>
              <a:t>“Associação Brasileira de </a:t>
            </a:r>
            <a:r>
              <a:rPr sz="1600" spc="-10" dirty="0">
                <a:latin typeface="Arial"/>
                <a:cs typeface="Arial"/>
              </a:rPr>
              <a:t>Normas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Técnicas</a:t>
            </a:r>
            <a:endParaRPr sz="1600">
              <a:latin typeface="Arial"/>
              <a:cs typeface="Arial"/>
            </a:endParaRPr>
          </a:p>
          <a:p>
            <a:pPr marL="12700" marR="532130"/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Universidade </a:t>
            </a:r>
            <a:r>
              <a:rPr sz="1600" spc="-5" dirty="0">
                <a:latin typeface="Arial"/>
                <a:cs typeface="Arial"/>
              </a:rPr>
              <a:t>Federal de Juiz de Fora” é o </a:t>
            </a:r>
            <a:r>
              <a:rPr sz="1600" spc="-10" dirty="0">
                <a:latin typeface="Arial"/>
                <a:cs typeface="Arial"/>
              </a:rPr>
              <a:t>que </a:t>
            </a:r>
            <a:r>
              <a:rPr sz="1600" spc="-5" dirty="0">
                <a:latin typeface="Arial"/>
                <a:cs typeface="Arial"/>
              </a:rPr>
              <a:t>está mais de </a:t>
            </a:r>
            <a:r>
              <a:rPr sz="1600" spc="-10" dirty="0">
                <a:latin typeface="Arial"/>
                <a:cs typeface="Arial"/>
              </a:rPr>
              <a:t>acordo </a:t>
            </a:r>
            <a:r>
              <a:rPr sz="1600" spc="-5" dirty="0">
                <a:latin typeface="Arial"/>
                <a:cs typeface="Arial"/>
              </a:rPr>
              <a:t>com a ABNT </a:t>
            </a:r>
            <a:r>
              <a:rPr sz="1600" spc="-10" dirty="0">
                <a:latin typeface="Arial"/>
                <a:cs typeface="Arial"/>
              </a:rPr>
              <a:t>para </a:t>
            </a:r>
            <a:r>
              <a:rPr sz="1600" spc="-5" dirty="0">
                <a:latin typeface="Arial"/>
                <a:cs typeface="Arial"/>
              </a:rPr>
              <a:t>o  exemplo de material abaixo (artigo de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periódico).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2890" y="4775940"/>
            <a:ext cx="8816975" cy="173291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spcBef>
                <a:spcPts val="106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CORREÇÕES: </a:t>
            </a:r>
            <a:r>
              <a:rPr sz="1600" spc="-5" dirty="0">
                <a:latin typeface="Arial"/>
                <a:cs typeface="Arial"/>
              </a:rPr>
              <a:t>No exemplo acima, foram assinaladas as correções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necessárias:</a:t>
            </a:r>
            <a:endParaRPr sz="1600">
              <a:latin typeface="Arial"/>
              <a:cs typeface="Arial"/>
            </a:endParaRPr>
          </a:p>
          <a:p>
            <a:pPr marL="299085" indent="-286385">
              <a:spcBef>
                <a:spcPts val="96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“De” </a:t>
            </a:r>
            <a:r>
              <a:rPr sz="1600" spc="-5" dirty="0">
                <a:latin typeface="Arial"/>
                <a:cs typeface="Arial"/>
              </a:rPr>
              <a:t>e o </a:t>
            </a:r>
            <a:r>
              <a:rPr sz="1600" spc="-10" dirty="0">
                <a:latin typeface="Arial"/>
                <a:cs typeface="Arial"/>
              </a:rPr>
              <a:t>“Da” dos </a:t>
            </a:r>
            <a:r>
              <a:rPr sz="1600" spc="-5" dirty="0">
                <a:latin typeface="Arial"/>
                <a:cs typeface="Arial"/>
              </a:rPr>
              <a:t>respectivos </a:t>
            </a:r>
            <a:r>
              <a:rPr sz="1600" spc="-10" dirty="0">
                <a:latin typeface="Arial"/>
                <a:cs typeface="Arial"/>
              </a:rPr>
              <a:t>nomes devem </a:t>
            </a:r>
            <a:r>
              <a:rPr sz="1600" spc="-5" dirty="0">
                <a:latin typeface="Arial"/>
                <a:cs typeface="Arial"/>
              </a:rPr>
              <a:t>estar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letras minúsculas </a:t>
            </a:r>
            <a:r>
              <a:rPr sz="1600" spc="-10" dirty="0">
                <a:latin typeface="Arial"/>
                <a:cs typeface="Arial"/>
              </a:rPr>
              <a:t>(“de” 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“da”);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É opcional colocar os prenomes de forma extensa, se </a:t>
            </a:r>
            <a:r>
              <a:rPr sz="1600" spc="-15" dirty="0">
                <a:latin typeface="Arial"/>
                <a:cs typeface="Arial"/>
              </a:rPr>
              <a:t>quiser, </a:t>
            </a:r>
            <a:r>
              <a:rPr sz="1600" dirty="0">
                <a:latin typeface="Arial"/>
                <a:cs typeface="Arial"/>
              </a:rPr>
              <a:t>pode-se </a:t>
            </a:r>
            <a:r>
              <a:rPr sz="1600" spc="-5" dirty="0">
                <a:latin typeface="Arial"/>
                <a:cs typeface="Arial"/>
              </a:rPr>
              <a:t>colocar as abreviaturas,  exemplo: AGUIAR, </a:t>
            </a:r>
            <a:r>
              <a:rPr sz="1600" spc="-10" dirty="0">
                <a:latin typeface="Arial"/>
                <a:cs typeface="Arial"/>
              </a:rPr>
              <a:t>G. </a:t>
            </a:r>
            <a:r>
              <a:rPr sz="1600" spc="-5" dirty="0">
                <a:latin typeface="Arial"/>
                <a:cs typeface="Arial"/>
              </a:rPr>
              <a:t>A.; </a:t>
            </a:r>
            <a:r>
              <a:rPr sz="1600" spc="-45" dirty="0">
                <a:latin typeface="Arial"/>
                <a:cs typeface="Arial"/>
              </a:rPr>
              <a:t>SILVA, </a:t>
            </a:r>
            <a:r>
              <a:rPr sz="1600" spc="-5" dirty="0">
                <a:latin typeface="Arial"/>
                <a:cs typeface="Arial"/>
              </a:rPr>
              <a:t>J. </a:t>
            </a:r>
            <a:r>
              <a:rPr sz="1600" spc="-95" dirty="0">
                <a:latin typeface="Arial"/>
                <a:cs typeface="Arial"/>
              </a:rPr>
              <a:t>F.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M.</a:t>
            </a:r>
            <a:endParaRPr sz="1600">
              <a:latin typeface="Arial"/>
              <a:cs typeface="Arial"/>
            </a:endParaRPr>
          </a:p>
          <a:p>
            <a:pPr marL="299085" marR="63500" indent="-286385"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Quando o artigo tem acesso online, é necessário colocar a data de acesso, com a expressão:  Acesso ao texto: 14 </a:t>
            </a:r>
            <a:r>
              <a:rPr sz="1600" spc="-35" dirty="0">
                <a:latin typeface="Arial"/>
                <a:cs typeface="Arial"/>
              </a:rPr>
              <a:t>nov.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2014.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2045843"/>
            <a:ext cx="9144000" cy="270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0056" y="4535678"/>
            <a:ext cx="314325" cy="107950"/>
          </a:xfrm>
          <a:custGeom>
            <a:avLst/>
            <a:gdLst/>
            <a:ahLst/>
            <a:cxnLst/>
            <a:rect l="l" t="t" r="r" b="b"/>
            <a:pathLst>
              <a:path w="314325" h="107950">
                <a:moveTo>
                  <a:pt x="53975" y="0"/>
                </a:moveTo>
                <a:lnTo>
                  <a:pt x="0" y="53975"/>
                </a:lnTo>
                <a:lnTo>
                  <a:pt x="53975" y="107950"/>
                </a:lnTo>
                <a:lnTo>
                  <a:pt x="53975" y="80899"/>
                </a:lnTo>
                <a:lnTo>
                  <a:pt x="313817" y="80899"/>
                </a:lnTo>
                <a:lnTo>
                  <a:pt x="313817" y="26924"/>
                </a:lnTo>
                <a:lnTo>
                  <a:pt x="53975" y="26924"/>
                </a:lnTo>
                <a:lnTo>
                  <a:pt x="53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0056" y="4535678"/>
            <a:ext cx="314325" cy="107950"/>
          </a:xfrm>
          <a:custGeom>
            <a:avLst/>
            <a:gdLst/>
            <a:ahLst/>
            <a:cxnLst/>
            <a:rect l="l" t="t" r="r" b="b"/>
            <a:pathLst>
              <a:path w="314325" h="107950">
                <a:moveTo>
                  <a:pt x="0" y="53975"/>
                </a:moveTo>
                <a:lnTo>
                  <a:pt x="53975" y="0"/>
                </a:lnTo>
                <a:lnTo>
                  <a:pt x="53975" y="26924"/>
                </a:lnTo>
                <a:lnTo>
                  <a:pt x="313817" y="26924"/>
                </a:lnTo>
                <a:lnTo>
                  <a:pt x="313817" y="80899"/>
                </a:lnTo>
                <a:lnTo>
                  <a:pt x="53975" y="80899"/>
                </a:lnTo>
                <a:lnTo>
                  <a:pt x="53975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2268" y="503580"/>
            <a:ext cx="8786495" cy="237244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spcBef>
                <a:spcPts val="106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Funcionalidades do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Organização e edição das informações </a:t>
            </a:r>
            <a:r>
              <a:rPr sz="1600" b="1" spc="-10" dirty="0">
                <a:latin typeface="Arial"/>
                <a:cs typeface="Arial"/>
              </a:rPr>
              <a:t>(versão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12700" marR="230504"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Ao selecionar um documento no Mendeley desktop é possível fazer a edição e o complemento  das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informações.</a:t>
            </a:r>
            <a:endParaRPr sz="1600">
              <a:latin typeface="Arial"/>
              <a:cs typeface="Arial"/>
            </a:endParaRPr>
          </a:p>
          <a:p>
            <a:pPr marL="12700" lvl="1">
              <a:spcBef>
                <a:spcPts val="960"/>
              </a:spcBef>
              <a:buAutoNum type="arabicParenR"/>
              <a:tabLst>
                <a:tab pos="421005" algn="l"/>
              </a:tabLst>
            </a:pPr>
            <a:r>
              <a:rPr sz="1600" spc="-5" dirty="0">
                <a:latin typeface="Arial"/>
                <a:cs typeface="Arial"/>
              </a:rPr>
              <a:t>Selecione o </a:t>
            </a:r>
            <a:r>
              <a:rPr sz="1600" spc="-10" dirty="0">
                <a:latin typeface="Arial"/>
                <a:cs typeface="Arial"/>
              </a:rPr>
              <a:t>documento, </a:t>
            </a: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5" dirty="0">
                <a:latin typeface="Arial"/>
                <a:cs typeface="Arial"/>
              </a:rPr>
              <a:t>“Details” e faça a edição </a:t>
            </a:r>
            <a:r>
              <a:rPr sz="1600" spc="-10" dirty="0">
                <a:latin typeface="Arial"/>
                <a:cs typeface="Arial"/>
              </a:rPr>
              <a:t>dos dados </a:t>
            </a:r>
            <a:r>
              <a:rPr sz="1600" spc="-5" dirty="0">
                <a:latin typeface="Arial"/>
                <a:cs typeface="Arial"/>
              </a:rPr>
              <a:t>clicando </a:t>
            </a:r>
            <a:r>
              <a:rPr sz="1600" spc="-10" dirty="0">
                <a:latin typeface="Arial"/>
                <a:cs typeface="Arial"/>
              </a:rPr>
              <a:t>nos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campos.</a:t>
            </a:r>
            <a:endParaRPr sz="1600">
              <a:latin typeface="Arial"/>
              <a:cs typeface="Arial"/>
            </a:endParaRPr>
          </a:p>
          <a:p>
            <a:pPr marL="12700" marR="327660" lvl="1">
              <a:spcBef>
                <a:spcPts val="960"/>
              </a:spcBef>
              <a:buAutoNum type="arabicParenR"/>
              <a:tabLst>
                <a:tab pos="421640" algn="l"/>
              </a:tabLst>
            </a:pPr>
            <a:r>
              <a:rPr sz="1600" spc="-5" dirty="0">
                <a:latin typeface="Arial"/>
                <a:cs typeface="Arial"/>
              </a:rPr>
              <a:t>Se o artigo possui número</a:t>
            </a:r>
            <a:r>
              <a:rPr sz="1600" spc="-5" dirty="0">
                <a:solidFill>
                  <a:srgbClr val="410082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410082"/>
                </a:solidFill>
                <a:latin typeface="Arial"/>
                <a:cs typeface="Arial"/>
                <a:hlinkClick r:id="rId3"/>
              </a:rPr>
              <a:t>DOI</a:t>
            </a:r>
            <a:r>
              <a:rPr sz="1600" spc="-5" dirty="0">
                <a:latin typeface="Arial"/>
                <a:cs typeface="Arial"/>
              </a:rPr>
              <a:t>, acrescente no campo, pois ele facilita a recuperação das  informações 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artigo.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940" y="2924437"/>
            <a:ext cx="7613523" cy="3933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8271" y="335534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111378" y="227202"/>
                </a:moveTo>
                <a:lnTo>
                  <a:pt x="0" y="227202"/>
                </a:lnTo>
                <a:lnTo>
                  <a:pt x="55752" y="282829"/>
                </a:lnTo>
                <a:lnTo>
                  <a:pt x="111378" y="227202"/>
                </a:lnTo>
                <a:close/>
              </a:path>
              <a:path w="111760" h="283210">
                <a:moveTo>
                  <a:pt x="83565" y="0"/>
                </a:moveTo>
                <a:lnTo>
                  <a:pt x="27939" y="0"/>
                </a:lnTo>
                <a:lnTo>
                  <a:pt x="27939" y="227202"/>
                </a:lnTo>
                <a:lnTo>
                  <a:pt x="83565" y="227202"/>
                </a:lnTo>
                <a:lnTo>
                  <a:pt x="835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8271" y="335534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55752" y="282829"/>
                </a:moveTo>
                <a:lnTo>
                  <a:pt x="111378" y="227202"/>
                </a:lnTo>
                <a:lnTo>
                  <a:pt x="83565" y="227202"/>
                </a:lnTo>
                <a:lnTo>
                  <a:pt x="83565" y="0"/>
                </a:lnTo>
                <a:lnTo>
                  <a:pt x="27939" y="0"/>
                </a:lnTo>
                <a:lnTo>
                  <a:pt x="27939" y="227202"/>
                </a:lnTo>
                <a:lnTo>
                  <a:pt x="0" y="227202"/>
                </a:lnTo>
                <a:lnTo>
                  <a:pt x="55752" y="28282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8123" y="3253866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59" h="283210">
                <a:moveTo>
                  <a:pt x="111378" y="227203"/>
                </a:moveTo>
                <a:lnTo>
                  <a:pt x="0" y="227203"/>
                </a:lnTo>
                <a:lnTo>
                  <a:pt x="55625" y="282829"/>
                </a:lnTo>
                <a:lnTo>
                  <a:pt x="111378" y="227203"/>
                </a:lnTo>
                <a:close/>
              </a:path>
              <a:path w="111759" h="283210">
                <a:moveTo>
                  <a:pt x="83566" y="0"/>
                </a:moveTo>
                <a:lnTo>
                  <a:pt x="27812" y="0"/>
                </a:lnTo>
                <a:lnTo>
                  <a:pt x="27812" y="227203"/>
                </a:lnTo>
                <a:lnTo>
                  <a:pt x="83566" y="227203"/>
                </a:lnTo>
                <a:lnTo>
                  <a:pt x="835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8123" y="3253866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59" h="283210">
                <a:moveTo>
                  <a:pt x="55625" y="282829"/>
                </a:moveTo>
                <a:lnTo>
                  <a:pt x="111378" y="227203"/>
                </a:lnTo>
                <a:lnTo>
                  <a:pt x="83566" y="227203"/>
                </a:lnTo>
                <a:lnTo>
                  <a:pt x="83566" y="0"/>
                </a:lnTo>
                <a:lnTo>
                  <a:pt x="27812" y="0"/>
                </a:lnTo>
                <a:lnTo>
                  <a:pt x="27812" y="227203"/>
                </a:lnTo>
                <a:lnTo>
                  <a:pt x="0" y="227203"/>
                </a:lnTo>
                <a:lnTo>
                  <a:pt x="55625" y="28282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1497" y="5108258"/>
            <a:ext cx="1706880" cy="400685"/>
          </a:xfrm>
          <a:custGeom>
            <a:avLst/>
            <a:gdLst/>
            <a:ahLst/>
            <a:cxnLst/>
            <a:rect l="l" t="t" r="r" b="b"/>
            <a:pathLst>
              <a:path w="1706879" h="400685">
                <a:moveTo>
                  <a:pt x="0" y="400113"/>
                </a:moveTo>
                <a:lnTo>
                  <a:pt x="1706499" y="400113"/>
                </a:lnTo>
                <a:lnTo>
                  <a:pt x="170649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1254" y="5133213"/>
            <a:ext cx="11741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Campos para edição  do</a:t>
            </a:r>
            <a:r>
              <a:rPr sz="1000" spc="-8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79715" y="5308346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60">
                <a:moveTo>
                  <a:pt x="227203" y="0"/>
                </a:moveTo>
                <a:lnTo>
                  <a:pt x="227203" y="27812"/>
                </a:lnTo>
                <a:lnTo>
                  <a:pt x="0" y="27812"/>
                </a:lnTo>
                <a:lnTo>
                  <a:pt x="0" y="83565"/>
                </a:lnTo>
                <a:lnTo>
                  <a:pt x="227203" y="83565"/>
                </a:lnTo>
                <a:lnTo>
                  <a:pt x="227203" y="111378"/>
                </a:lnTo>
                <a:lnTo>
                  <a:pt x="282829" y="55625"/>
                </a:lnTo>
                <a:lnTo>
                  <a:pt x="227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9715" y="5308346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60">
                <a:moveTo>
                  <a:pt x="282829" y="55625"/>
                </a:moveTo>
                <a:lnTo>
                  <a:pt x="227203" y="0"/>
                </a:lnTo>
                <a:lnTo>
                  <a:pt x="227203" y="27812"/>
                </a:lnTo>
                <a:lnTo>
                  <a:pt x="0" y="27812"/>
                </a:lnTo>
                <a:lnTo>
                  <a:pt x="0" y="83565"/>
                </a:lnTo>
                <a:lnTo>
                  <a:pt x="227203" y="83565"/>
                </a:lnTo>
                <a:lnTo>
                  <a:pt x="227203" y="111378"/>
                </a:lnTo>
                <a:lnTo>
                  <a:pt x="282829" y="5562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16496" y="6422707"/>
            <a:ext cx="428625" cy="1910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spcBef>
                <a:spcPts val="290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DOI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6645" y="3519552"/>
            <a:ext cx="45720" cy="3338829"/>
          </a:xfrm>
          <a:custGeom>
            <a:avLst/>
            <a:gdLst/>
            <a:ahLst/>
            <a:cxnLst/>
            <a:rect l="l" t="t" r="r" b="b"/>
            <a:pathLst>
              <a:path w="45720" h="3338829">
                <a:moveTo>
                  <a:pt x="0" y="3338446"/>
                </a:moveTo>
                <a:lnTo>
                  <a:pt x="0" y="3810"/>
                </a:lnTo>
                <a:lnTo>
                  <a:pt x="3589" y="2303"/>
                </a:lnTo>
                <a:lnTo>
                  <a:pt x="13382" y="1095"/>
                </a:lnTo>
                <a:lnTo>
                  <a:pt x="27914" y="291"/>
                </a:lnTo>
                <a:lnTo>
                  <a:pt x="4572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9371" y="6490131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59">
                <a:moveTo>
                  <a:pt x="227202" y="0"/>
                </a:moveTo>
                <a:lnTo>
                  <a:pt x="227202" y="27838"/>
                </a:lnTo>
                <a:lnTo>
                  <a:pt x="0" y="27838"/>
                </a:lnTo>
                <a:lnTo>
                  <a:pt x="0" y="83515"/>
                </a:lnTo>
                <a:lnTo>
                  <a:pt x="227202" y="83515"/>
                </a:lnTo>
                <a:lnTo>
                  <a:pt x="227202" y="111366"/>
                </a:lnTo>
                <a:lnTo>
                  <a:pt x="282828" y="55676"/>
                </a:lnTo>
                <a:lnTo>
                  <a:pt x="2272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9371" y="6490131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59">
                <a:moveTo>
                  <a:pt x="282828" y="55676"/>
                </a:moveTo>
                <a:lnTo>
                  <a:pt x="227202" y="0"/>
                </a:lnTo>
                <a:lnTo>
                  <a:pt x="227202" y="27838"/>
                </a:lnTo>
                <a:lnTo>
                  <a:pt x="0" y="27838"/>
                </a:lnTo>
                <a:lnTo>
                  <a:pt x="0" y="83515"/>
                </a:lnTo>
                <a:lnTo>
                  <a:pt x="227202" y="83515"/>
                </a:lnTo>
                <a:lnTo>
                  <a:pt x="227202" y="111366"/>
                </a:lnTo>
                <a:lnTo>
                  <a:pt x="282828" y="5567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0335" y="503581"/>
            <a:ext cx="8837295" cy="199798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spcBef>
                <a:spcPts val="106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Funcionalidades do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Organização e edição das informações </a:t>
            </a:r>
            <a:r>
              <a:rPr sz="1600" b="1" spc="-10" dirty="0">
                <a:latin typeface="Arial"/>
                <a:cs typeface="Arial"/>
              </a:rPr>
              <a:t>(versão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online)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960"/>
              </a:spcBef>
            </a:pPr>
            <a:r>
              <a:rPr sz="1600" spc="-35" dirty="0">
                <a:latin typeface="Arial"/>
                <a:cs typeface="Arial"/>
              </a:rPr>
              <a:t>Também </a:t>
            </a:r>
            <a:r>
              <a:rPr sz="1600" spc="-5" dirty="0">
                <a:latin typeface="Arial"/>
                <a:cs typeface="Arial"/>
              </a:rPr>
              <a:t>é possível fazer a edição e o complemento das informações do documento no Mendeley  online.</a:t>
            </a:r>
            <a:endParaRPr sz="1600">
              <a:latin typeface="Arial"/>
              <a:cs typeface="Arial"/>
            </a:endParaRPr>
          </a:p>
          <a:p>
            <a:pPr marL="12700" marR="429895"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4.3) </a:t>
            </a:r>
            <a:r>
              <a:rPr sz="1600" spc="-5" dirty="0">
                <a:latin typeface="Arial"/>
                <a:cs typeface="Arial"/>
              </a:rPr>
              <a:t>Em “My </a:t>
            </a:r>
            <a:r>
              <a:rPr sz="1600" spc="-10" dirty="0">
                <a:latin typeface="Arial"/>
                <a:cs typeface="Arial"/>
              </a:rPr>
              <a:t>Library”, </a:t>
            </a:r>
            <a:r>
              <a:rPr sz="1600" spc="-5" dirty="0">
                <a:latin typeface="Arial"/>
                <a:cs typeface="Arial"/>
              </a:rPr>
              <a:t>clique no título do </a:t>
            </a:r>
            <a:r>
              <a:rPr sz="1600" spc="-10" dirty="0">
                <a:latin typeface="Arial"/>
                <a:cs typeface="Arial"/>
              </a:rPr>
              <a:t>documento </a:t>
            </a:r>
            <a:r>
              <a:rPr sz="1600" spc="-5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depois em </a:t>
            </a:r>
            <a:r>
              <a:rPr sz="1600" dirty="0">
                <a:latin typeface="Arial"/>
                <a:cs typeface="Arial"/>
              </a:rPr>
              <a:t>“Edit </a:t>
            </a:r>
            <a:r>
              <a:rPr sz="1600" spc="-5" dirty="0">
                <a:latin typeface="Arial"/>
                <a:cs typeface="Arial"/>
              </a:rPr>
              <a:t>document details” </a:t>
            </a:r>
            <a:r>
              <a:rPr sz="1600" spc="-10" dirty="0">
                <a:latin typeface="Arial"/>
                <a:cs typeface="Arial"/>
              </a:rPr>
              <a:t>para  acrescentar </a:t>
            </a:r>
            <a:r>
              <a:rPr sz="1600" spc="-5" dirty="0">
                <a:latin typeface="Arial"/>
                <a:cs typeface="Arial"/>
              </a:rPr>
              <a:t>ou alterar os </a:t>
            </a:r>
            <a:r>
              <a:rPr sz="1600" spc="-10" dirty="0">
                <a:latin typeface="Arial"/>
                <a:cs typeface="Arial"/>
              </a:rPr>
              <a:t>dados. </a:t>
            </a:r>
            <a:r>
              <a:rPr sz="1600" spc="-5" dirty="0">
                <a:latin typeface="Arial"/>
                <a:cs typeface="Arial"/>
              </a:rPr>
              <a:t>Clique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dirty="0">
                <a:latin typeface="Arial"/>
                <a:cs typeface="Arial"/>
              </a:rPr>
              <a:t>“Save” </a:t>
            </a:r>
            <a:r>
              <a:rPr sz="1600" spc="-10" dirty="0">
                <a:latin typeface="Arial"/>
                <a:cs typeface="Arial"/>
              </a:rPr>
              <a:t>para </a:t>
            </a:r>
            <a:r>
              <a:rPr sz="1600" spc="-5" dirty="0">
                <a:latin typeface="Arial"/>
                <a:cs typeface="Arial"/>
              </a:rPr>
              <a:t>salvar as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alterações.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8583" y="4042454"/>
            <a:ext cx="121983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</a:pPr>
            <a:r>
              <a:rPr sz="1000" b="1" spc="-5" dirty="0">
                <a:solidFill>
                  <a:srgbClr val="FF0000"/>
                </a:solidFill>
                <a:latin typeface="Book Antiqua"/>
                <a:cs typeface="Book Antiqua"/>
              </a:rPr>
              <a:t>Título do</a:t>
            </a:r>
            <a:r>
              <a:rPr sz="1000" b="1" spc="-7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2361" y="2568580"/>
            <a:ext cx="4989448" cy="424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3720" y="270891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111379" y="227202"/>
                </a:moveTo>
                <a:lnTo>
                  <a:pt x="0" y="227202"/>
                </a:lnTo>
                <a:lnTo>
                  <a:pt x="55753" y="282955"/>
                </a:lnTo>
                <a:lnTo>
                  <a:pt x="111379" y="227202"/>
                </a:lnTo>
                <a:close/>
              </a:path>
              <a:path w="111760" h="283210">
                <a:moveTo>
                  <a:pt x="83566" y="0"/>
                </a:moveTo>
                <a:lnTo>
                  <a:pt x="27812" y="0"/>
                </a:lnTo>
                <a:lnTo>
                  <a:pt x="27812" y="227202"/>
                </a:lnTo>
                <a:lnTo>
                  <a:pt x="83566" y="227202"/>
                </a:lnTo>
                <a:lnTo>
                  <a:pt x="835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3720" y="270891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55753" y="282955"/>
                </a:moveTo>
                <a:lnTo>
                  <a:pt x="111379" y="227202"/>
                </a:lnTo>
                <a:lnTo>
                  <a:pt x="83566" y="227202"/>
                </a:lnTo>
                <a:lnTo>
                  <a:pt x="83566" y="0"/>
                </a:lnTo>
                <a:lnTo>
                  <a:pt x="27812" y="0"/>
                </a:lnTo>
                <a:lnTo>
                  <a:pt x="27812" y="227202"/>
                </a:lnTo>
                <a:lnTo>
                  <a:pt x="0" y="227202"/>
                </a:lnTo>
                <a:lnTo>
                  <a:pt x="55753" y="28295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2134" y="4467289"/>
            <a:ext cx="2155190" cy="400685"/>
          </a:xfrm>
          <a:custGeom>
            <a:avLst/>
            <a:gdLst/>
            <a:ahLst/>
            <a:cxnLst/>
            <a:rect l="l" t="t" r="r" b="b"/>
            <a:pathLst>
              <a:path w="2155190" h="400685">
                <a:moveTo>
                  <a:pt x="0" y="400113"/>
                </a:moveTo>
                <a:lnTo>
                  <a:pt x="2154809" y="400113"/>
                </a:lnTo>
                <a:lnTo>
                  <a:pt x="215480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1687" y="4941190"/>
            <a:ext cx="125095" cy="1800225"/>
          </a:xfrm>
          <a:custGeom>
            <a:avLst/>
            <a:gdLst/>
            <a:ahLst/>
            <a:cxnLst/>
            <a:rect l="l" t="t" r="r" b="b"/>
            <a:pathLst>
              <a:path w="125095" h="1800225">
                <a:moveTo>
                  <a:pt x="0" y="1800178"/>
                </a:moveTo>
                <a:lnTo>
                  <a:pt x="48619" y="1799359"/>
                </a:lnTo>
                <a:lnTo>
                  <a:pt x="88344" y="1797127"/>
                </a:lnTo>
                <a:lnTo>
                  <a:pt x="115139" y="1793816"/>
                </a:lnTo>
                <a:lnTo>
                  <a:pt x="124967" y="1789760"/>
                </a:lnTo>
                <a:lnTo>
                  <a:pt x="124967" y="10413"/>
                </a:lnTo>
                <a:lnTo>
                  <a:pt x="115139" y="6375"/>
                </a:lnTo>
                <a:lnTo>
                  <a:pt x="88344" y="3063"/>
                </a:lnTo>
                <a:lnTo>
                  <a:pt x="48619" y="823"/>
                </a:lnTo>
                <a:lnTo>
                  <a:pt x="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31810" y="3865690"/>
            <a:ext cx="1106805" cy="400685"/>
          </a:xfrm>
          <a:custGeom>
            <a:avLst/>
            <a:gdLst/>
            <a:ahLst/>
            <a:cxnLst/>
            <a:rect l="l" t="t" r="r" b="b"/>
            <a:pathLst>
              <a:path w="1106804" h="400685">
                <a:moveTo>
                  <a:pt x="0" y="400113"/>
                </a:moveTo>
                <a:lnTo>
                  <a:pt x="1106398" y="400113"/>
                </a:lnTo>
                <a:lnTo>
                  <a:pt x="1106398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01891" y="3890517"/>
            <a:ext cx="1881505" cy="940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995" marR="271145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Clique no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título 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</a:t>
            </a:r>
            <a:r>
              <a:rPr sz="1000" spc="-8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spcBef>
                <a:spcPts val="95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Clique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aqui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para abrir os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campos 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para edição do</a:t>
            </a:r>
            <a:r>
              <a:rPr sz="1000" spc="-6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23403" y="5447462"/>
            <a:ext cx="1361440" cy="400685"/>
          </a:xfrm>
          <a:custGeom>
            <a:avLst/>
            <a:gdLst/>
            <a:ahLst/>
            <a:cxnLst/>
            <a:rect l="l" t="t" r="r" b="b"/>
            <a:pathLst>
              <a:path w="1361440" h="400685">
                <a:moveTo>
                  <a:pt x="0" y="400113"/>
                </a:moveTo>
                <a:lnTo>
                  <a:pt x="1361312" y="400113"/>
                </a:lnTo>
                <a:lnTo>
                  <a:pt x="1361312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03286" y="5472480"/>
            <a:ext cx="11741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Campos para edição  do</a:t>
            </a:r>
            <a:r>
              <a:rPr sz="1000" spc="-8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44080" y="4595368"/>
            <a:ext cx="720090" cy="144145"/>
          </a:xfrm>
          <a:custGeom>
            <a:avLst/>
            <a:gdLst/>
            <a:ahLst/>
            <a:cxnLst/>
            <a:rect l="l" t="t" r="r" b="b"/>
            <a:pathLst>
              <a:path w="720089" h="144145">
                <a:moveTo>
                  <a:pt x="72009" y="0"/>
                </a:moveTo>
                <a:lnTo>
                  <a:pt x="0" y="72008"/>
                </a:lnTo>
                <a:lnTo>
                  <a:pt x="72009" y="144017"/>
                </a:lnTo>
                <a:lnTo>
                  <a:pt x="72009" y="107949"/>
                </a:lnTo>
                <a:lnTo>
                  <a:pt x="720090" y="107949"/>
                </a:lnTo>
                <a:lnTo>
                  <a:pt x="720090" y="35940"/>
                </a:lnTo>
                <a:lnTo>
                  <a:pt x="72009" y="35940"/>
                </a:lnTo>
                <a:lnTo>
                  <a:pt x="720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4080" y="4595368"/>
            <a:ext cx="720090" cy="144145"/>
          </a:xfrm>
          <a:custGeom>
            <a:avLst/>
            <a:gdLst/>
            <a:ahLst/>
            <a:cxnLst/>
            <a:rect l="l" t="t" r="r" b="b"/>
            <a:pathLst>
              <a:path w="720089" h="144145">
                <a:moveTo>
                  <a:pt x="0" y="72008"/>
                </a:moveTo>
                <a:lnTo>
                  <a:pt x="72009" y="0"/>
                </a:lnTo>
                <a:lnTo>
                  <a:pt x="72009" y="35940"/>
                </a:lnTo>
                <a:lnTo>
                  <a:pt x="720090" y="35940"/>
                </a:lnTo>
                <a:lnTo>
                  <a:pt x="720090" y="107949"/>
                </a:lnTo>
                <a:lnTo>
                  <a:pt x="72009" y="107949"/>
                </a:lnTo>
                <a:lnTo>
                  <a:pt x="72009" y="144017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4282" y="3993770"/>
            <a:ext cx="339090" cy="144145"/>
          </a:xfrm>
          <a:custGeom>
            <a:avLst/>
            <a:gdLst/>
            <a:ahLst/>
            <a:cxnLst/>
            <a:rect l="l" t="t" r="r" b="b"/>
            <a:pathLst>
              <a:path w="339090" h="144145">
                <a:moveTo>
                  <a:pt x="72008" y="0"/>
                </a:moveTo>
                <a:lnTo>
                  <a:pt x="0" y="72008"/>
                </a:lnTo>
                <a:lnTo>
                  <a:pt x="72008" y="144017"/>
                </a:lnTo>
                <a:lnTo>
                  <a:pt x="72008" y="107949"/>
                </a:lnTo>
                <a:lnTo>
                  <a:pt x="338582" y="107949"/>
                </a:lnTo>
                <a:lnTo>
                  <a:pt x="338582" y="35940"/>
                </a:lnTo>
                <a:lnTo>
                  <a:pt x="72008" y="35940"/>
                </a:lnTo>
                <a:lnTo>
                  <a:pt x="72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4282" y="3993770"/>
            <a:ext cx="339090" cy="144145"/>
          </a:xfrm>
          <a:custGeom>
            <a:avLst/>
            <a:gdLst/>
            <a:ahLst/>
            <a:cxnLst/>
            <a:rect l="l" t="t" r="r" b="b"/>
            <a:pathLst>
              <a:path w="339090" h="144145">
                <a:moveTo>
                  <a:pt x="0" y="72008"/>
                </a:moveTo>
                <a:lnTo>
                  <a:pt x="72008" y="0"/>
                </a:lnTo>
                <a:lnTo>
                  <a:pt x="72008" y="35940"/>
                </a:lnTo>
                <a:lnTo>
                  <a:pt x="338582" y="35940"/>
                </a:lnTo>
                <a:lnTo>
                  <a:pt x="338582" y="107949"/>
                </a:lnTo>
                <a:lnTo>
                  <a:pt x="72008" y="107949"/>
                </a:lnTo>
                <a:lnTo>
                  <a:pt x="72008" y="144017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1778" y="5595570"/>
            <a:ext cx="339090" cy="144145"/>
          </a:xfrm>
          <a:custGeom>
            <a:avLst/>
            <a:gdLst/>
            <a:ahLst/>
            <a:cxnLst/>
            <a:rect l="l" t="t" r="r" b="b"/>
            <a:pathLst>
              <a:path w="339089" h="144145">
                <a:moveTo>
                  <a:pt x="72009" y="0"/>
                </a:moveTo>
                <a:lnTo>
                  <a:pt x="0" y="72009"/>
                </a:lnTo>
                <a:lnTo>
                  <a:pt x="72009" y="144018"/>
                </a:lnTo>
                <a:lnTo>
                  <a:pt x="72009" y="108013"/>
                </a:lnTo>
                <a:lnTo>
                  <a:pt x="338582" y="108013"/>
                </a:lnTo>
                <a:lnTo>
                  <a:pt x="338582" y="36004"/>
                </a:lnTo>
                <a:lnTo>
                  <a:pt x="72009" y="36004"/>
                </a:lnTo>
                <a:lnTo>
                  <a:pt x="720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1778" y="5595570"/>
            <a:ext cx="339090" cy="144145"/>
          </a:xfrm>
          <a:custGeom>
            <a:avLst/>
            <a:gdLst/>
            <a:ahLst/>
            <a:cxnLst/>
            <a:rect l="l" t="t" r="r" b="b"/>
            <a:pathLst>
              <a:path w="339089" h="144145">
                <a:moveTo>
                  <a:pt x="0" y="72009"/>
                </a:moveTo>
                <a:lnTo>
                  <a:pt x="72009" y="0"/>
                </a:lnTo>
                <a:lnTo>
                  <a:pt x="72009" y="36004"/>
                </a:lnTo>
                <a:lnTo>
                  <a:pt x="338582" y="36004"/>
                </a:lnTo>
                <a:lnTo>
                  <a:pt x="338582" y="108013"/>
                </a:lnTo>
                <a:lnTo>
                  <a:pt x="72009" y="108013"/>
                </a:lnTo>
                <a:lnTo>
                  <a:pt x="72009" y="144018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2740" y="503581"/>
            <a:ext cx="9049385" cy="199798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spcBef>
                <a:spcPts val="106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Funcionalidades do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 algn="just"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Organização e edição das informações </a:t>
            </a:r>
            <a:r>
              <a:rPr sz="1600" b="1" spc="-10" dirty="0">
                <a:latin typeface="Arial"/>
                <a:cs typeface="Arial"/>
              </a:rPr>
              <a:t>(versão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12700" lvl="1" algn="just">
              <a:spcBef>
                <a:spcPts val="960"/>
              </a:spcBef>
              <a:buAutoNum type="arabicParenR" startAt="4"/>
              <a:tabLst>
                <a:tab pos="421640" algn="l"/>
              </a:tabLst>
            </a:pPr>
            <a:r>
              <a:rPr sz="1600" spc="-5" dirty="0">
                <a:latin typeface="Arial"/>
                <a:cs typeface="Arial"/>
              </a:rPr>
              <a:t>É possível filtrar os documentos por </a:t>
            </a:r>
            <a:r>
              <a:rPr sz="1600" spc="-20" dirty="0">
                <a:latin typeface="Arial"/>
                <a:cs typeface="Arial"/>
              </a:rPr>
              <a:t>autor, </a:t>
            </a:r>
            <a:r>
              <a:rPr sz="1600" spc="-5" dirty="0">
                <a:latin typeface="Arial"/>
                <a:cs typeface="Arial"/>
              </a:rPr>
              <a:t>palavras-chave, </a:t>
            </a:r>
            <a:r>
              <a:rPr sz="1600" i="1" spc="-5" dirty="0">
                <a:latin typeface="Arial"/>
                <a:cs typeface="Arial"/>
              </a:rPr>
              <a:t>tags 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publicações</a:t>
            </a:r>
            <a:endParaRPr sz="1600">
              <a:latin typeface="Arial"/>
              <a:cs typeface="Arial"/>
            </a:endParaRPr>
          </a:p>
          <a:p>
            <a:pPr marL="12700" marR="5080" lvl="1" algn="just">
              <a:spcBef>
                <a:spcPts val="960"/>
              </a:spcBef>
              <a:buAutoNum type="arabicParenR" startAt="4"/>
              <a:tabLst>
                <a:tab pos="409575" algn="l"/>
              </a:tabLst>
            </a:pPr>
            <a:r>
              <a:rPr sz="1600" spc="-5" dirty="0">
                <a:latin typeface="Arial"/>
                <a:cs typeface="Arial"/>
              </a:rPr>
              <a:t>Ao clicar na aba superior é possível </a:t>
            </a:r>
            <a:r>
              <a:rPr sz="1600" spc="-10" dirty="0">
                <a:latin typeface="Arial"/>
                <a:cs typeface="Arial"/>
              </a:rPr>
              <a:t>ordenar </a:t>
            </a:r>
            <a:r>
              <a:rPr sz="1600" spc="-5" dirty="0">
                <a:latin typeface="Arial"/>
                <a:cs typeface="Arial"/>
              </a:rPr>
              <a:t>os </a:t>
            </a:r>
            <a:r>
              <a:rPr sz="1600" spc="-10" dirty="0">
                <a:latin typeface="Arial"/>
                <a:cs typeface="Arial"/>
              </a:rPr>
              <a:t>documentos por autor </a:t>
            </a:r>
            <a:r>
              <a:rPr sz="1600" spc="-5" dirty="0">
                <a:latin typeface="Arial"/>
                <a:cs typeface="Arial"/>
              </a:rPr>
              <a:t>(“Authors”), título </a:t>
            </a:r>
            <a:r>
              <a:rPr sz="1600" spc="-15" dirty="0">
                <a:latin typeface="Arial"/>
                <a:cs typeface="Arial"/>
              </a:rPr>
              <a:t>(“Title”),  </a:t>
            </a:r>
            <a:r>
              <a:rPr sz="1600" spc="-10" dirty="0">
                <a:latin typeface="Arial"/>
                <a:cs typeface="Arial"/>
              </a:rPr>
              <a:t>ano </a:t>
            </a:r>
            <a:r>
              <a:rPr sz="1600" spc="-25" dirty="0">
                <a:latin typeface="Arial"/>
                <a:cs typeface="Arial"/>
              </a:rPr>
              <a:t>(“Year”), </a:t>
            </a:r>
            <a:r>
              <a:rPr sz="1600" spc="-5" dirty="0">
                <a:latin typeface="Arial"/>
                <a:cs typeface="Arial"/>
              </a:rPr>
              <a:t>material de publicação (“Published </a:t>
            </a:r>
            <a:r>
              <a:rPr sz="1600" spc="-10" dirty="0">
                <a:latin typeface="Arial"/>
                <a:cs typeface="Arial"/>
              </a:rPr>
              <a:t>in”), data </a:t>
            </a:r>
            <a:r>
              <a:rPr sz="1600" spc="-5" dirty="0">
                <a:latin typeface="Arial"/>
                <a:cs typeface="Arial"/>
              </a:rPr>
              <a:t>de cadastro no </a:t>
            </a:r>
            <a:r>
              <a:rPr sz="1600" spc="-10" dirty="0">
                <a:latin typeface="Arial"/>
                <a:cs typeface="Arial"/>
              </a:rPr>
              <a:t>Mendeley </a:t>
            </a:r>
            <a:r>
              <a:rPr sz="1600" spc="-5" dirty="0">
                <a:latin typeface="Arial"/>
                <a:cs typeface="Arial"/>
              </a:rPr>
              <a:t>(“Added”), </a:t>
            </a:r>
            <a:r>
              <a:rPr sz="1600" spc="-10" dirty="0">
                <a:latin typeface="Arial"/>
                <a:cs typeface="Arial"/>
              </a:rPr>
              <a:t>pelos  </a:t>
            </a:r>
            <a:r>
              <a:rPr sz="1600" spc="-5" dirty="0">
                <a:latin typeface="Arial"/>
                <a:cs typeface="Arial"/>
              </a:rPr>
              <a:t>seus favoritos, pelos documentos marcados como lidos e pelos que possuem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PDF.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9516" y="2536510"/>
            <a:ext cx="8252968" cy="4315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5777" y="4406176"/>
            <a:ext cx="563245" cy="1910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90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Filtros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1582" y="4644009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59" h="283210">
                <a:moveTo>
                  <a:pt x="111366" y="227330"/>
                </a:moveTo>
                <a:lnTo>
                  <a:pt x="0" y="227330"/>
                </a:lnTo>
                <a:lnTo>
                  <a:pt x="55689" y="282956"/>
                </a:lnTo>
                <a:lnTo>
                  <a:pt x="111366" y="227330"/>
                </a:lnTo>
                <a:close/>
              </a:path>
              <a:path w="111759" h="283210">
                <a:moveTo>
                  <a:pt x="83527" y="0"/>
                </a:moveTo>
                <a:lnTo>
                  <a:pt x="27838" y="0"/>
                </a:lnTo>
                <a:lnTo>
                  <a:pt x="27838" y="227330"/>
                </a:lnTo>
                <a:lnTo>
                  <a:pt x="83527" y="227330"/>
                </a:lnTo>
                <a:lnTo>
                  <a:pt x="835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1582" y="4644009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59" h="283210">
                <a:moveTo>
                  <a:pt x="55689" y="282956"/>
                </a:moveTo>
                <a:lnTo>
                  <a:pt x="111366" y="227330"/>
                </a:lnTo>
                <a:lnTo>
                  <a:pt x="83527" y="227330"/>
                </a:lnTo>
                <a:lnTo>
                  <a:pt x="83527" y="0"/>
                </a:lnTo>
                <a:lnTo>
                  <a:pt x="27838" y="0"/>
                </a:lnTo>
                <a:lnTo>
                  <a:pt x="27838" y="227330"/>
                </a:lnTo>
                <a:lnTo>
                  <a:pt x="0" y="227330"/>
                </a:lnTo>
                <a:lnTo>
                  <a:pt x="55689" y="28295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9776" y="4085629"/>
            <a:ext cx="1576070" cy="246379"/>
          </a:xfrm>
          <a:custGeom>
            <a:avLst/>
            <a:gdLst/>
            <a:ahLst/>
            <a:cxnLst/>
            <a:rect l="l" t="t" r="r" b="b"/>
            <a:pathLst>
              <a:path w="1576070" h="246379">
                <a:moveTo>
                  <a:pt x="0" y="246214"/>
                </a:moveTo>
                <a:lnTo>
                  <a:pt x="1576070" y="246214"/>
                </a:lnTo>
                <a:lnTo>
                  <a:pt x="1576070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49776" y="4110355"/>
            <a:ext cx="157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possui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 PDF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9703" y="4154679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4" h="108585">
                <a:moveTo>
                  <a:pt x="54102" y="0"/>
                </a:moveTo>
                <a:lnTo>
                  <a:pt x="0" y="54102"/>
                </a:lnTo>
                <a:lnTo>
                  <a:pt x="54102" y="108077"/>
                </a:lnTo>
                <a:lnTo>
                  <a:pt x="54102" y="81026"/>
                </a:lnTo>
                <a:lnTo>
                  <a:pt x="360045" y="81026"/>
                </a:lnTo>
                <a:lnTo>
                  <a:pt x="360045" y="27051"/>
                </a:lnTo>
                <a:lnTo>
                  <a:pt x="54102" y="27051"/>
                </a:lnTo>
                <a:lnTo>
                  <a:pt x="54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9703" y="4154679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4" h="108585">
                <a:moveTo>
                  <a:pt x="0" y="54102"/>
                </a:moveTo>
                <a:lnTo>
                  <a:pt x="54102" y="0"/>
                </a:lnTo>
                <a:lnTo>
                  <a:pt x="54102" y="27051"/>
                </a:lnTo>
                <a:lnTo>
                  <a:pt x="360045" y="27051"/>
                </a:lnTo>
                <a:lnTo>
                  <a:pt x="360045" y="81026"/>
                </a:lnTo>
                <a:lnTo>
                  <a:pt x="54102" y="81026"/>
                </a:lnTo>
                <a:lnTo>
                  <a:pt x="54102" y="108077"/>
                </a:lnTo>
                <a:lnTo>
                  <a:pt x="0" y="5410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760" y="3538259"/>
            <a:ext cx="2211070" cy="246379"/>
          </a:xfrm>
          <a:custGeom>
            <a:avLst/>
            <a:gdLst/>
            <a:ahLst/>
            <a:cxnLst/>
            <a:rect l="l" t="t" r="r" b="b"/>
            <a:pathLst>
              <a:path w="2211070" h="246379">
                <a:moveTo>
                  <a:pt x="0" y="246214"/>
                </a:moveTo>
                <a:lnTo>
                  <a:pt x="2210816" y="246214"/>
                </a:lnTo>
                <a:lnTo>
                  <a:pt x="2210816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94760" y="3562859"/>
            <a:ext cx="2211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 marcado como</a:t>
            </a:r>
            <a:r>
              <a:rPr sz="1000" spc="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favorito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72688" y="3455162"/>
            <a:ext cx="345440" cy="187325"/>
          </a:xfrm>
          <a:custGeom>
            <a:avLst/>
            <a:gdLst/>
            <a:ahLst/>
            <a:cxnLst/>
            <a:rect l="l" t="t" r="r" b="b"/>
            <a:pathLst>
              <a:path w="345439" h="187325">
                <a:moveTo>
                  <a:pt x="188461" y="75437"/>
                </a:moveTo>
                <a:lnTo>
                  <a:pt x="40386" y="75437"/>
                </a:lnTo>
                <a:lnTo>
                  <a:pt x="325374" y="187070"/>
                </a:lnTo>
                <a:lnTo>
                  <a:pt x="345059" y="136778"/>
                </a:lnTo>
                <a:lnTo>
                  <a:pt x="188461" y="75437"/>
                </a:lnTo>
                <a:close/>
              </a:path>
              <a:path w="345439" h="187325">
                <a:moveTo>
                  <a:pt x="69976" y="0"/>
                </a:moveTo>
                <a:lnTo>
                  <a:pt x="0" y="30479"/>
                </a:lnTo>
                <a:lnTo>
                  <a:pt x="30606" y="100584"/>
                </a:lnTo>
                <a:lnTo>
                  <a:pt x="40386" y="75437"/>
                </a:lnTo>
                <a:lnTo>
                  <a:pt x="188461" y="75437"/>
                </a:lnTo>
                <a:lnTo>
                  <a:pt x="60070" y="25146"/>
                </a:lnTo>
                <a:lnTo>
                  <a:pt x="699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2688" y="3455162"/>
            <a:ext cx="345440" cy="187325"/>
          </a:xfrm>
          <a:custGeom>
            <a:avLst/>
            <a:gdLst/>
            <a:ahLst/>
            <a:cxnLst/>
            <a:rect l="l" t="t" r="r" b="b"/>
            <a:pathLst>
              <a:path w="345439" h="187325">
                <a:moveTo>
                  <a:pt x="0" y="30479"/>
                </a:moveTo>
                <a:lnTo>
                  <a:pt x="69976" y="0"/>
                </a:lnTo>
                <a:lnTo>
                  <a:pt x="60070" y="25146"/>
                </a:lnTo>
                <a:lnTo>
                  <a:pt x="345059" y="136778"/>
                </a:lnTo>
                <a:lnTo>
                  <a:pt x="325374" y="187070"/>
                </a:lnTo>
                <a:lnTo>
                  <a:pt x="40386" y="75437"/>
                </a:lnTo>
                <a:lnTo>
                  <a:pt x="30606" y="100584"/>
                </a:lnTo>
                <a:lnTo>
                  <a:pt x="0" y="3047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2070" y="4803813"/>
            <a:ext cx="2012314" cy="246379"/>
          </a:xfrm>
          <a:custGeom>
            <a:avLst/>
            <a:gdLst/>
            <a:ahLst/>
            <a:cxnLst/>
            <a:rect l="l" t="t" r="r" b="b"/>
            <a:pathLst>
              <a:path w="2012314" h="246379">
                <a:moveTo>
                  <a:pt x="0" y="246214"/>
                </a:moveTo>
                <a:lnTo>
                  <a:pt x="2012060" y="246214"/>
                </a:lnTo>
                <a:lnTo>
                  <a:pt x="2012060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41191" y="4828795"/>
            <a:ext cx="180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 marcado como</a:t>
            </a:r>
            <a:r>
              <a:rPr sz="10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lido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56890" y="4869179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54102" y="0"/>
                </a:moveTo>
                <a:lnTo>
                  <a:pt x="0" y="53975"/>
                </a:lnTo>
                <a:lnTo>
                  <a:pt x="54102" y="107950"/>
                </a:lnTo>
                <a:lnTo>
                  <a:pt x="54102" y="81026"/>
                </a:lnTo>
                <a:lnTo>
                  <a:pt x="360044" y="81026"/>
                </a:lnTo>
                <a:lnTo>
                  <a:pt x="360044" y="26924"/>
                </a:lnTo>
                <a:lnTo>
                  <a:pt x="54102" y="26924"/>
                </a:lnTo>
                <a:lnTo>
                  <a:pt x="54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6890" y="4869179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0" y="53975"/>
                </a:moveTo>
                <a:lnTo>
                  <a:pt x="54102" y="0"/>
                </a:lnTo>
                <a:lnTo>
                  <a:pt x="54102" y="26924"/>
                </a:lnTo>
                <a:lnTo>
                  <a:pt x="360044" y="26924"/>
                </a:lnTo>
                <a:lnTo>
                  <a:pt x="360044" y="81026"/>
                </a:lnTo>
                <a:lnTo>
                  <a:pt x="54102" y="81026"/>
                </a:lnTo>
                <a:lnTo>
                  <a:pt x="54102" y="107950"/>
                </a:lnTo>
                <a:lnTo>
                  <a:pt x="0" y="53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10176" y="2724697"/>
            <a:ext cx="2302510" cy="19043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spcBef>
                <a:spcPts val="28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Opções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para ordenar os</a:t>
            </a:r>
            <a:r>
              <a:rPr sz="10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documentos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05678" y="297091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111379" y="227202"/>
                </a:moveTo>
                <a:lnTo>
                  <a:pt x="0" y="227202"/>
                </a:lnTo>
                <a:lnTo>
                  <a:pt x="55625" y="282955"/>
                </a:lnTo>
                <a:lnTo>
                  <a:pt x="111379" y="227202"/>
                </a:lnTo>
                <a:close/>
              </a:path>
              <a:path w="111760" h="283210">
                <a:moveTo>
                  <a:pt x="83438" y="0"/>
                </a:moveTo>
                <a:lnTo>
                  <a:pt x="27812" y="0"/>
                </a:lnTo>
                <a:lnTo>
                  <a:pt x="27812" y="227202"/>
                </a:lnTo>
                <a:lnTo>
                  <a:pt x="83438" y="227202"/>
                </a:lnTo>
                <a:lnTo>
                  <a:pt x="834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5678" y="2970910"/>
            <a:ext cx="111760" cy="283210"/>
          </a:xfrm>
          <a:custGeom>
            <a:avLst/>
            <a:gdLst/>
            <a:ahLst/>
            <a:cxnLst/>
            <a:rect l="l" t="t" r="r" b="b"/>
            <a:pathLst>
              <a:path w="111760" h="283210">
                <a:moveTo>
                  <a:pt x="55625" y="282955"/>
                </a:moveTo>
                <a:lnTo>
                  <a:pt x="111379" y="227202"/>
                </a:lnTo>
                <a:lnTo>
                  <a:pt x="83438" y="227202"/>
                </a:lnTo>
                <a:lnTo>
                  <a:pt x="83438" y="0"/>
                </a:lnTo>
                <a:lnTo>
                  <a:pt x="27812" y="0"/>
                </a:lnTo>
                <a:lnTo>
                  <a:pt x="27812" y="227202"/>
                </a:lnTo>
                <a:lnTo>
                  <a:pt x="0" y="227202"/>
                </a:lnTo>
                <a:lnTo>
                  <a:pt x="55625" y="282955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7838" y="463068"/>
            <a:ext cx="8673465" cy="25863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spcBef>
                <a:spcPts val="106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Funcionalidades do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Mendeley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Organização e edição das informações </a:t>
            </a:r>
            <a:r>
              <a:rPr sz="1600" b="1" spc="-10" dirty="0">
                <a:latin typeface="Arial"/>
                <a:cs typeface="Arial"/>
              </a:rPr>
              <a:t>(versão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12700" marR="53340" lvl="1">
              <a:spcBef>
                <a:spcPts val="960"/>
              </a:spcBef>
              <a:buAutoNum type="arabicParenR" startAt="6"/>
              <a:tabLst>
                <a:tab pos="421005" algn="l"/>
              </a:tabLst>
            </a:pPr>
            <a:r>
              <a:rPr sz="1600" spc="-5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Mendeley </a:t>
            </a:r>
            <a:r>
              <a:rPr sz="1600" spc="-5" dirty="0">
                <a:latin typeface="Arial"/>
                <a:cs typeface="Arial"/>
              </a:rPr>
              <a:t>desktop permite criar </a:t>
            </a:r>
            <a:r>
              <a:rPr sz="1600" spc="-10" dirty="0">
                <a:latin typeface="Arial"/>
                <a:cs typeface="Arial"/>
              </a:rPr>
              <a:t>novas </a:t>
            </a:r>
            <a:r>
              <a:rPr sz="1600" spc="-5" dirty="0">
                <a:latin typeface="Arial"/>
                <a:cs typeface="Arial"/>
              </a:rPr>
              <a:t>pastas (“Create </a:t>
            </a:r>
            <a:r>
              <a:rPr sz="1600" spc="-10" dirty="0">
                <a:latin typeface="Arial"/>
                <a:cs typeface="Arial"/>
              </a:rPr>
              <a:t>Folder”), gerenciar </a:t>
            </a:r>
            <a:r>
              <a:rPr sz="1600" spc="-5" dirty="0">
                <a:latin typeface="Arial"/>
                <a:cs typeface="Arial"/>
              </a:rPr>
              <a:t>e acessar as  pastas existentes: ver todos os </a:t>
            </a:r>
            <a:r>
              <a:rPr sz="1600" spc="-10" dirty="0">
                <a:latin typeface="Arial"/>
                <a:cs typeface="Arial"/>
              </a:rPr>
              <a:t>documentos </a:t>
            </a:r>
            <a:r>
              <a:rPr sz="1600" spc="-5" dirty="0">
                <a:latin typeface="Arial"/>
                <a:cs typeface="Arial"/>
              </a:rPr>
              <a:t>(“All Documents”), os </a:t>
            </a:r>
            <a:r>
              <a:rPr sz="1600" spc="-10" dirty="0">
                <a:latin typeface="Arial"/>
                <a:cs typeface="Arial"/>
              </a:rPr>
              <a:t>recentemente adicionados  </a:t>
            </a:r>
            <a:r>
              <a:rPr sz="1600" spc="-5" dirty="0">
                <a:latin typeface="Arial"/>
                <a:cs typeface="Arial"/>
              </a:rPr>
              <a:t>(“Recently Added”), os favoritos (“Favorites”) e as minhas publicações (“My Publications”), </a:t>
            </a:r>
            <a:r>
              <a:rPr sz="1600" spc="-10" dirty="0">
                <a:latin typeface="Arial"/>
                <a:cs typeface="Arial"/>
              </a:rPr>
              <a:t>além  </a:t>
            </a:r>
            <a:r>
              <a:rPr sz="1600" spc="-5" dirty="0">
                <a:latin typeface="Arial"/>
                <a:cs typeface="Arial"/>
              </a:rPr>
              <a:t>das pastas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criadas</a:t>
            </a:r>
            <a:endParaRPr sz="1600">
              <a:latin typeface="Arial"/>
              <a:cs typeface="Arial"/>
            </a:endParaRPr>
          </a:p>
          <a:p>
            <a:pPr marL="12700" marR="5080" lvl="1">
              <a:lnSpc>
                <a:spcPct val="150000"/>
              </a:lnSpc>
              <a:buAutoNum type="arabicParenR" startAt="6"/>
              <a:tabLst>
                <a:tab pos="421005" algn="l"/>
              </a:tabLst>
            </a:pPr>
            <a:r>
              <a:rPr sz="1600" spc="-5" dirty="0">
                <a:latin typeface="Arial"/>
                <a:cs typeface="Arial"/>
              </a:rPr>
              <a:t>O campo “Search” possibilita a pesquisa dos documentos salvos na biblioteca do Mendeley  4.8) Para abrir o leitor de PDF integrado clique no ícone do PDF do documento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desejado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131951"/>
            <a:ext cx="9144000" cy="3726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8288" y="4275112"/>
            <a:ext cx="2637790" cy="246379"/>
          </a:xfrm>
          <a:custGeom>
            <a:avLst/>
            <a:gdLst/>
            <a:ahLst/>
            <a:cxnLst/>
            <a:rect l="l" t="t" r="r" b="b"/>
            <a:pathLst>
              <a:path w="2637790" h="246379">
                <a:moveTo>
                  <a:pt x="0" y="246214"/>
                </a:moveTo>
                <a:lnTo>
                  <a:pt x="2637282" y="246214"/>
                </a:lnTo>
                <a:lnTo>
                  <a:pt x="2637282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8376" y="4344162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4" h="108585">
                <a:moveTo>
                  <a:pt x="53975" y="0"/>
                </a:moveTo>
                <a:lnTo>
                  <a:pt x="0" y="54101"/>
                </a:lnTo>
                <a:lnTo>
                  <a:pt x="53975" y="108076"/>
                </a:lnTo>
                <a:lnTo>
                  <a:pt x="53975" y="81025"/>
                </a:lnTo>
                <a:lnTo>
                  <a:pt x="360044" y="81025"/>
                </a:lnTo>
                <a:lnTo>
                  <a:pt x="360044" y="27050"/>
                </a:lnTo>
                <a:lnTo>
                  <a:pt x="53975" y="27050"/>
                </a:lnTo>
                <a:lnTo>
                  <a:pt x="53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8376" y="4344162"/>
            <a:ext cx="360045" cy="108585"/>
          </a:xfrm>
          <a:custGeom>
            <a:avLst/>
            <a:gdLst/>
            <a:ahLst/>
            <a:cxnLst/>
            <a:rect l="l" t="t" r="r" b="b"/>
            <a:pathLst>
              <a:path w="360044" h="108585">
                <a:moveTo>
                  <a:pt x="0" y="54101"/>
                </a:moveTo>
                <a:lnTo>
                  <a:pt x="53975" y="0"/>
                </a:lnTo>
                <a:lnTo>
                  <a:pt x="53975" y="27050"/>
                </a:lnTo>
                <a:lnTo>
                  <a:pt x="360044" y="27050"/>
                </a:lnTo>
                <a:lnTo>
                  <a:pt x="360044" y="81025"/>
                </a:lnTo>
                <a:lnTo>
                  <a:pt x="53975" y="81025"/>
                </a:lnTo>
                <a:lnTo>
                  <a:pt x="53975" y="108076"/>
                </a:lnTo>
                <a:lnTo>
                  <a:pt x="0" y="5410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3722" y="3361602"/>
            <a:ext cx="2728595" cy="246379"/>
          </a:xfrm>
          <a:custGeom>
            <a:avLst/>
            <a:gdLst/>
            <a:ahLst/>
            <a:cxnLst/>
            <a:rect l="l" t="t" r="r" b="b"/>
            <a:pathLst>
              <a:path w="2728595" h="246379">
                <a:moveTo>
                  <a:pt x="0" y="246214"/>
                </a:moveTo>
                <a:lnTo>
                  <a:pt x="2728595" y="246214"/>
                </a:lnTo>
                <a:lnTo>
                  <a:pt x="2728595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3351" y="3386074"/>
            <a:ext cx="25438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Pesquise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os documentos salvos no</a:t>
            </a:r>
            <a:r>
              <a:rPr sz="1000" spc="6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Mendeley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89009" y="3429000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60">
                <a:moveTo>
                  <a:pt x="227203" y="0"/>
                </a:moveTo>
                <a:lnTo>
                  <a:pt x="227203" y="27812"/>
                </a:lnTo>
                <a:lnTo>
                  <a:pt x="0" y="27812"/>
                </a:lnTo>
                <a:lnTo>
                  <a:pt x="0" y="83565"/>
                </a:lnTo>
                <a:lnTo>
                  <a:pt x="227203" y="83565"/>
                </a:lnTo>
                <a:lnTo>
                  <a:pt x="227203" y="111378"/>
                </a:lnTo>
                <a:lnTo>
                  <a:pt x="282829" y="55625"/>
                </a:lnTo>
                <a:lnTo>
                  <a:pt x="227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9009" y="3429000"/>
            <a:ext cx="283210" cy="111760"/>
          </a:xfrm>
          <a:custGeom>
            <a:avLst/>
            <a:gdLst/>
            <a:ahLst/>
            <a:cxnLst/>
            <a:rect l="l" t="t" r="r" b="b"/>
            <a:pathLst>
              <a:path w="283209" h="111760">
                <a:moveTo>
                  <a:pt x="282829" y="55625"/>
                </a:moveTo>
                <a:lnTo>
                  <a:pt x="227203" y="0"/>
                </a:lnTo>
                <a:lnTo>
                  <a:pt x="227203" y="27812"/>
                </a:lnTo>
                <a:lnTo>
                  <a:pt x="0" y="27812"/>
                </a:lnTo>
                <a:lnTo>
                  <a:pt x="0" y="83565"/>
                </a:lnTo>
                <a:lnTo>
                  <a:pt x="227203" y="83565"/>
                </a:lnTo>
                <a:lnTo>
                  <a:pt x="227203" y="111378"/>
                </a:lnTo>
                <a:lnTo>
                  <a:pt x="282829" y="5562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0383" y="4821467"/>
            <a:ext cx="2358390" cy="246379"/>
          </a:xfrm>
          <a:custGeom>
            <a:avLst/>
            <a:gdLst/>
            <a:ahLst/>
            <a:cxnLst/>
            <a:rect l="l" t="t" r="r" b="b"/>
            <a:pathLst>
              <a:path w="2358390" h="246379">
                <a:moveTo>
                  <a:pt x="0" y="246214"/>
                </a:moveTo>
                <a:lnTo>
                  <a:pt x="2358389" y="246214"/>
                </a:lnTo>
                <a:lnTo>
                  <a:pt x="2358389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89353" y="4846447"/>
            <a:ext cx="21736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Clique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aqui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para criar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uma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pasta</a:t>
            </a:r>
            <a:r>
              <a:rPr sz="10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nova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99094" y="4890515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54000" y="0"/>
                </a:moveTo>
                <a:lnTo>
                  <a:pt x="0" y="53974"/>
                </a:lnTo>
                <a:lnTo>
                  <a:pt x="54000" y="107949"/>
                </a:lnTo>
                <a:lnTo>
                  <a:pt x="54000" y="81025"/>
                </a:lnTo>
                <a:lnTo>
                  <a:pt x="360032" y="81025"/>
                </a:lnTo>
                <a:lnTo>
                  <a:pt x="360032" y="27050"/>
                </a:lnTo>
                <a:lnTo>
                  <a:pt x="54000" y="27050"/>
                </a:lnTo>
                <a:lnTo>
                  <a:pt x="5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9094" y="4890515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0" y="53974"/>
                </a:moveTo>
                <a:lnTo>
                  <a:pt x="54000" y="0"/>
                </a:lnTo>
                <a:lnTo>
                  <a:pt x="54000" y="27050"/>
                </a:lnTo>
                <a:lnTo>
                  <a:pt x="360032" y="27050"/>
                </a:lnTo>
                <a:lnTo>
                  <a:pt x="360032" y="81025"/>
                </a:lnTo>
                <a:lnTo>
                  <a:pt x="54000" y="81025"/>
                </a:lnTo>
                <a:lnTo>
                  <a:pt x="54000" y="107949"/>
                </a:lnTo>
                <a:lnTo>
                  <a:pt x="0" y="5397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1925" y="4022510"/>
            <a:ext cx="1121410" cy="246379"/>
          </a:xfrm>
          <a:custGeom>
            <a:avLst/>
            <a:gdLst/>
            <a:ahLst/>
            <a:cxnLst/>
            <a:rect l="l" t="t" r="r" b="b"/>
            <a:pathLst>
              <a:path w="1121410" h="246379">
                <a:moveTo>
                  <a:pt x="0" y="246214"/>
                </a:moveTo>
                <a:lnTo>
                  <a:pt x="1120825" y="246214"/>
                </a:lnTo>
                <a:lnTo>
                  <a:pt x="1120825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30831" y="4047235"/>
            <a:ext cx="3649979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Acesso as</a:t>
            </a:r>
            <a:r>
              <a:rPr sz="1000" spc="-6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pastas</a:t>
            </a:r>
            <a:endParaRPr sz="1000">
              <a:latin typeface="Book Antiqua"/>
              <a:cs typeface="Book Antiqua"/>
            </a:endParaRPr>
          </a:p>
          <a:p>
            <a:pPr marL="1289050">
              <a:spcBef>
                <a:spcPts val="78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Clique no ícone do PDF para abrir o</a:t>
            </a:r>
            <a:r>
              <a:rPr sz="1000" spc="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leitor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96630" y="4205732"/>
            <a:ext cx="356235" cy="152400"/>
          </a:xfrm>
          <a:custGeom>
            <a:avLst/>
            <a:gdLst/>
            <a:ahLst/>
            <a:cxnLst/>
            <a:rect l="l" t="t" r="r" b="b"/>
            <a:pathLst>
              <a:path w="356234" h="152400">
                <a:moveTo>
                  <a:pt x="39496" y="47117"/>
                </a:moveTo>
                <a:lnTo>
                  <a:pt x="0" y="112522"/>
                </a:lnTo>
                <a:lnTo>
                  <a:pt x="65379" y="152019"/>
                </a:lnTo>
                <a:lnTo>
                  <a:pt x="58902" y="125730"/>
                </a:lnTo>
                <a:lnTo>
                  <a:pt x="271579" y="73279"/>
                </a:lnTo>
                <a:lnTo>
                  <a:pt x="45973" y="73279"/>
                </a:lnTo>
                <a:lnTo>
                  <a:pt x="39496" y="47117"/>
                </a:lnTo>
                <a:close/>
              </a:path>
              <a:path w="356234" h="152400">
                <a:moveTo>
                  <a:pt x="343090" y="0"/>
                </a:moveTo>
                <a:lnTo>
                  <a:pt x="45973" y="73279"/>
                </a:lnTo>
                <a:lnTo>
                  <a:pt x="271579" y="73279"/>
                </a:lnTo>
                <a:lnTo>
                  <a:pt x="356031" y="52451"/>
                </a:lnTo>
                <a:lnTo>
                  <a:pt x="343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6630" y="4205732"/>
            <a:ext cx="356235" cy="152400"/>
          </a:xfrm>
          <a:custGeom>
            <a:avLst/>
            <a:gdLst/>
            <a:ahLst/>
            <a:cxnLst/>
            <a:rect l="l" t="t" r="r" b="b"/>
            <a:pathLst>
              <a:path w="356234" h="152400">
                <a:moveTo>
                  <a:pt x="0" y="112522"/>
                </a:moveTo>
                <a:lnTo>
                  <a:pt x="39496" y="47117"/>
                </a:lnTo>
                <a:lnTo>
                  <a:pt x="45973" y="73279"/>
                </a:lnTo>
                <a:lnTo>
                  <a:pt x="343090" y="0"/>
                </a:lnTo>
                <a:lnTo>
                  <a:pt x="356031" y="52451"/>
                </a:lnTo>
                <a:lnTo>
                  <a:pt x="58902" y="125730"/>
                </a:lnTo>
                <a:lnTo>
                  <a:pt x="65379" y="152019"/>
                </a:lnTo>
                <a:lnTo>
                  <a:pt x="0" y="11252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067" y="1"/>
            <a:ext cx="37398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907" y="592644"/>
            <a:ext cx="8672195" cy="22263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Funcionalidades do Mendeley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(versão</a:t>
            </a:r>
            <a:r>
              <a:rPr sz="16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desktop)</a:t>
            </a:r>
            <a:endParaRPr sz="1600">
              <a:latin typeface="Arial"/>
              <a:cs typeface="Arial"/>
            </a:endParaRPr>
          </a:p>
          <a:p>
            <a:pPr marL="234950" indent="-222250">
              <a:spcBef>
                <a:spcPts val="605"/>
              </a:spcBef>
              <a:buAutoNum type="arabicParenR" startAt="5"/>
              <a:tabLst>
                <a:tab pos="235585" algn="l"/>
              </a:tabLst>
            </a:pPr>
            <a:r>
              <a:rPr sz="1500" b="1" spc="-5" dirty="0">
                <a:latin typeface="Arial"/>
                <a:cs typeface="Arial"/>
              </a:rPr>
              <a:t>Leitor de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PDF</a:t>
            </a:r>
            <a:endParaRPr sz="1500">
              <a:latin typeface="Arial"/>
              <a:cs typeface="Arial"/>
            </a:endParaRPr>
          </a:p>
          <a:p>
            <a:pPr marL="12700" marR="5080" lvl="1">
              <a:spcBef>
                <a:spcPts val="600"/>
              </a:spcBef>
              <a:buAutoNum type="arabicParenR"/>
              <a:tabLst>
                <a:tab pos="393700" algn="l"/>
              </a:tabLst>
            </a:pPr>
            <a:r>
              <a:rPr sz="1500" dirty="0">
                <a:latin typeface="Arial"/>
                <a:cs typeface="Arial"/>
              </a:rPr>
              <a:t>É </a:t>
            </a:r>
            <a:r>
              <a:rPr sz="1500" spc="-5" dirty="0">
                <a:latin typeface="Arial"/>
                <a:cs typeface="Arial"/>
              </a:rPr>
              <a:t>possível abrir os textos completos, em </a:t>
            </a:r>
            <a:r>
              <a:rPr sz="1500" spc="-50" dirty="0">
                <a:latin typeface="Arial"/>
                <a:cs typeface="Arial"/>
              </a:rPr>
              <a:t>PDF, </a:t>
            </a:r>
            <a:r>
              <a:rPr sz="1500" spc="-5" dirty="0">
                <a:latin typeface="Arial"/>
                <a:cs typeface="Arial"/>
              </a:rPr>
              <a:t>no Mendeley desktop e fazer buscas, marcações,  </a:t>
            </a:r>
            <a:r>
              <a:rPr sz="1500" dirty="0">
                <a:latin typeface="Arial"/>
                <a:cs typeface="Arial"/>
              </a:rPr>
              <a:t>anotações e cópias de partes ou de todo o </a:t>
            </a:r>
            <a:r>
              <a:rPr sz="1500" spc="-5" dirty="0">
                <a:latin typeface="Arial"/>
                <a:cs typeface="Arial"/>
              </a:rPr>
              <a:t>texto, </a:t>
            </a:r>
            <a:r>
              <a:rPr sz="1500" dirty="0">
                <a:latin typeface="Arial"/>
                <a:cs typeface="Arial"/>
              </a:rPr>
              <a:t>por </a:t>
            </a:r>
            <a:r>
              <a:rPr sz="1500" spc="-5" dirty="0">
                <a:latin typeface="Arial"/>
                <a:cs typeface="Arial"/>
              </a:rPr>
              <a:t>meio </a:t>
            </a:r>
            <a:r>
              <a:rPr sz="1500" dirty="0">
                <a:latin typeface="Arial"/>
                <a:cs typeface="Arial"/>
              </a:rPr>
              <a:t>das </a:t>
            </a:r>
            <a:r>
              <a:rPr sz="1500" spc="-5" dirty="0">
                <a:latin typeface="Arial"/>
                <a:cs typeface="Arial"/>
              </a:rPr>
              <a:t>ferramentas: </a:t>
            </a:r>
            <a:r>
              <a:rPr sz="1500" dirty="0">
                <a:latin typeface="Arial"/>
                <a:cs typeface="Arial"/>
              </a:rPr>
              <a:t>“</a:t>
            </a:r>
            <a:r>
              <a:rPr sz="1500" b="1" dirty="0">
                <a:latin typeface="Arial"/>
                <a:cs typeface="Arial"/>
              </a:rPr>
              <a:t>Select</a:t>
            </a:r>
            <a:r>
              <a:rPr sz="1500" dirty="0">
                <a:latin typeface="Arial"/>
                <a:cs typeface="Arial"/>
              </a:rPr>
              <a:t>” – função copia e  </a:t>
            </a:r>
            <a:r>
              <a:rPr sz="1500" spc="-5" dirty="0">
                <a:latin typeface="Arial"/>
                <a:cs typeface="Arial"/>
              </a:rPr>
              <a:t>cola, possibilita </a:t>
            </a:r>
            <a:r>
              <a:rPr sz="1500" dirty="0">
                <a:latin typeface="Arial"/>
                <a:cs typeface="Arial"/>
              </a:rPr>
              <a:t>acessar </a:t>
            </a:r>
            <a:r>
              <a:rPr sz="1500" spc="-10" dirty="0">
                <a:latin typeface="Arial"/>
                <a:cs typeface="Arial"/>
              </a:rPr>
              <a:t>via </a:t>
            </a:r>
            <a:r>
              <a:rPr sz="1500" spc="-5" dirty="0">
                <a:latin typeface="Arial"/>
                <a:cs typeface="Arial"/>
              </a:rPr>
              <a:t>internet </a:t>
            </a:r>
            <a:r>
              <a:rPr sz="1500" dirty="0">
                <a:latin typeface="Arial"/>
                <a:cs typeface="Arial"/>
              </a:rPr>
              <a:t>as </a:t>
            </a:r>
            <a:r>
              <a:rPr sz="1500" spc="-5" dirty="0">
                <a:latin typeface="Arial"/>
                <a:cs typeface="Arial"/>
              </a:rPr>
              <a:t>definições </a:t>
            </a:r>
            <a:r>
              <a:rPr sz="1500" dirty="0">
                <a:latin typeface="Arial"/>
                <a:cs typeface="Arial"/>
              </a:rPr>
              <a:t>das </a:t>
            </a:r>
            <a:r>
              <a:rPr sz="1500" spc="-5" dirty="0">
                <a:latin typeface="Arial"/>
                <a:cs typeface="Arial"/>
              </a:rPr>
              <a:t>palavras </a:t>
            </a:r>
            <a:r>
              <a:rPr sz="1500" dirty="0">
                <a:latin typeface="Arial"/>
                <a:cs typeface="Arial"/>
              </a:rPr>
              <a:t>e </a:t>
            </a:r>
            <a:r>
              <a:rPr sz="1500" spc="-5" dirty="0">
                <a:latin typeface="Arial"/>
                <a:cs typeface="Arial"/>
              </a:rPr>
              <a:t>incluir </a:t>
            </a:r>
            <a:r>
              <a:rPr sz="1500" dirty="0">
                <a:latin typeface="Arial"/>
                <a:cs typeface="Arial"/>
              </a:rPr>
              <a:t>notas; “</a:t>
            </a:r>
            <a:r>
              <a:rPr sz="1500" b="1" dirty="0">
                <a:latin typeface="Arial"/>
                <a:cs typeface="Arial"/>
              </a:rPr>
              <a:t>Highlight</a:t>
            </a:r>
            <a:r>
              <a:rPr sz="1500" dirty="0">
                <a:latin typeface="Arial"/>
                <a:cs typeface="Arial"/>
              </a:rPr>
              <a:t>” – </a:t>
            </a:r>
            <a:r>
              <a:rPr sz="1500" spc="-5" dirty="0">
                <a:latin typeface="Arial"/>
                <a:cs typeface="Arial"/>
              </a:rPr>
              <a:t>marcador  de texto; “</a:t>
            </a:r>
            <a:r>
              <a:rPr sz="1500" b="1" spc="-5" dirty="0">
                <a:latin typeface="Arial"/>
                <a:cs typeface="Arial"/>
              </a:rPr>
              <a:t>Note</a:t>
            </a:r>
            <a:r>
              <a:rPr sz="1500" spc="-5" dirty="0">
                <a:latin typeface="Arial"/>
                <a:cs typeface="Arial"/>
              </a:rPr>
              <a:t>”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Arial"/>
                <a:cs typeface="Arial"/>
              </a:rPr>
              <a:t>para acrescentar notas ao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texto.</a:t>
            </a:r>
            <a:endParaRPr sz="1500">
              <a:latin typeface="Arial"/>
              <a:cs typeface="Arial"/>
            </a:endParaRPr>
          </a:p>
          <a:p>
            <a:pPr marL="12700" marR="84455" lvl="1">
              <a:spcBef>
                <a:spcPts val="960"/>
              </a:spcBef>
              <a:buAutoNum type="arabicParenR"/>
              <a:tabLst>
                <a:tab pos="393700" algn="l"/>
              </a:tabLst>
            </a:pPr>
            <a:r>
              <a:rPr sz="1500" dirty="0">
                <a:latin typeface="Arial"/>
                <a:cs typeface="Arial"/>
              </a:rPr>
              <a:t>O </a:t>
            </a:r>
            <a:r>
              <a:rPr sz="1500" spc="-5" dirty="0">
                <a:latin typeface="Arial"/>
                <a:cs typeface="Arial"/>
              </a:rPr>
              <a:t>campo </a:t>
            </a:r>
            <a:r>
              <a:rPr sz="1500" dirty="0">
                <a:latin typeface="Arial"/>
                <a:cs typeface="Arial"/>
              </a:rPr>
              <a:t>“Search” </a:t>
            </a:r>
            <a:r>
              <a:rPr sz="1500" spc="-5" dirty="0">
                <a:latin typeface="Arial"/>
                <a:cs typeface="Arial"/>
              </a:rPr>
              <a:t>possibilita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5" dirty="0">
                <a:latin typeface="Arial"/>
                <a:cs typeface="Arial"/>
              </a:rPr>
              <a:t>pesquisa </a:t>
            </a:r>
            <a:r>
              <a:rPr sz="1500" dirty="0">
                <a:latin typeface="Arial"/>
                <a:cs typeface="Arial"/>
              </a:rPr>
              <a:t>de </a:t>
            </a:r>
            <a:r>
              <a:rPr sz="1500" spc="-5" dirty="0">
                <a:latin typeface="Arial"/>
                <a:cs typeface="Arial"/>
              </a:rPr>
              <a:t>termos </a:t>
            </a:r>
            <a:r>
              <a:rPr sz="1500" dirty="0">
                <a:latin typeface="Arial"/>
                <a:cs typeface="Arial"/>
              </a:rPr>
              <a:t>no conteúdo do </a:t>
            </a:r>
            <a:r>
              <a:rPr sz="1500" spc="-5" dirty="0">
                <a:latin typeface="Arial"/>
                <a:cs typeface="Arial"/>
              </a:rPr>
              <a:t>PDF </a:t>
            </a:r>
            <a:r>
              <a:rPr sz="1500" dirty="0">
                <a:latin typeface="Arial"/>
                <a:cs typeface="Arial"/>
              </a:rPr>
              <a:t>e </a:t>
            </a:r>
            <a:r>
              <a:rPr sz="1500" spc="-5" dirty="0">
                <a:latin typeface="Arial"/>
                <a:cs typeface="Arial"/>
              </a:rPr>
              <a:t>clicando </a:t>
            </a:r>
            <a:r>
              <a:rPr sz="1500" dirty="0">
                <a:latin typeface="Arial"/>
                <a:cs typeface="Arial"/>
              </a:rPr>
              <a:t>em </a:t>
            </a:r>
            <a:r>
              <a:rPr sz="1500" spc="-5" dirty="0">
                <a:latin typeface="Arial"/>
                <a:cs typeface="Arial"/>
              </a:rPr>
              <a:t>“Notes” </a:t>
            </a:r>
            <a:r>
              <a:rPr sz="1500" dirty="0">
                <a:latin typeface="Arial"/>
                <a:cs typeface="Arial"/>
              </a:rPr>
              <a:t>é  </a:t>
            </a:r>
            <a:r>
              <a:rPr sz="1500" spc="-5" dirty="0">
                <a:latin typeface="Arial"/>
                <a:cs typeface="Arial"/>
              </a:rPr>
              <a:t>possível visualizar todas as notas acrescentadas ao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texto.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4012" y="2877043"/>
            <a:ext cx="7632827" cy="3938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561" y="3351022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41782" y="27812"/>
                </a:moveTo>
                <a:lnTo>
                  <a:pt x="13969" y="27812"/>
                </a:lnTo>
                <a:lnTo>
                  <a:pt x="13969" y="260984"/>
                </a:lnTo>
                <a:lnTo>
                  <a:pt x="41782" y="260984"/>
                </a:lnTo>
                <a:lnTo>
                  <a:pt x="41782" y="27812"/>
                </a:lnTo>
                <a:close/>
              </a:path>
              <a:path w="55880" h="260985">
                <a:moveTo>
                  <a:pt x="27812" y="0"/>
                </a:moveTo>
                <a:lnTo>
                  <a:pt x="0" y="27812"/>
                </a:lnTo>
                <a:lnTo>
                  <a:pt x="55752" y="27812"/>
                </a:lnTo>
                <a:lnTo>
                  <a:pt x="278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4561" y="3351022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27812" y="0"/>
                </a:moveTo>
                <a:lnTo>
                  <a:pt x="55752" y="27812"/>
                </a:lnTo>
                <a:lnTo>
                  <a:pt x="41782" y="27812"/>
                </a:lnTo>
                <a:lnTo>
                  <a:pt x="41782" y="260984"/>
                </a:lnTo>
                <a:lnTo>
                  <a:pt x="13969" y="260984"/>
                </a:lnTo>
                <a:lnTo>
                  <a:pt x="13969" y="27812"/>
                </a:lnTo>
                <a:lnTo>
                  <a:pt x="0" y="27812"/>
                </a:lnTo>
                <a:lnTo>
                  <a:pt x="27812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2723" y="3351022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41782" y="27812"/>
                </a:moveTo>
                <a:lnTo>
                  <a:pt x="13969" y="27812"/>
                </a:lnTo>
                <a:lnTo>
                  <a:pt x="13969" y="260984"/>
                </a:lnTo>
                <a:lnTo>
                  <a:pt x="41782" y="260984"/>
                </a:lnTo>
                <a:lnTo>
                  <a:pt x="41782" y="27812"/>
                </a:lnTo>
                <a:close/>
              </a:path>
              <a:path w="55880" h="260985">
                <a:moveTo>
                  <a:pt x="27939" y="0"/>
                </a:moveTo>
                <a:lnTo>
                  <a:pt x="0" y="27812"/>
                </a:lnTo>
                <a:lnTo>
                  <a:pt x="55752" y="27812"/>
                </a:lnTo>
                <a:lnTo>
                  <a:pt x="279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2723" y="3351022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27939" y="0"/>
                </a:moveTo>
                <a:lnTo>
                  <a:pt x="55752" y="27812"/>
                </a:lnTo>
                <a:lnTo>
                  <a:pt x="41782" y="27812"/>
                </a:lnTo>
                <a:lnTo>
                  <a:pt x="41782" y="260984"/>
                </a:lnTo>
                <a:lnTo>
                  <a:pt x="13969" y="260984"/>
                </a:lnTo>
                <a:lnTo>
                  <a:pt x="13969" y="27812"/>
                </a:lnTo>
                <a:lnTo>
                  <a:pt x="0" y="27812"/>
                </a:lnTo>
                <a:lnTo>
                  <a:pt x="27939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8534" y="3342386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41770" y="27812"/>
                </a:moveTo>
                <a:lnTo>
                  <a:pt x="13931" y="27812"/>
                </a:lnTo>
                <a:lnTo>
                  <a:pt x="13931" y="260985"/>
                </a:lnTo>
                <a:lnTo>
                  <a:pt x="41770" y="260985"/>
                </a:lnTo>
                <a:lnTo>
                  <a:pt x="41770" y="27812"/>
                </a:lnTo>
                <a:close/>
              </a:path>
              <a:path w="55880" h="260985">
                <a:moveTo>
                  <a:pt x="27851" y="0"/>
                </a:moveTo>
                <a:lnTo>
                  <a:pt x="0" y="27812"/>
                </a:lnTo>
                <a:lnTo>
                  <a:pt x="55689" y="27812"/>
                </a:lnTo>
                <a:lnTo>
                  <a:pt x="278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8534" y="3342386"/>
            <a:ext cx="55880" cy="260985"/>
          </a:xfrm>
          <a:custGeom>
            <a:avLst/>
            <a:gdLst/>
            <a:ahLst/>
            <a:cxnLst/>
            <a:rect l="l" t="t" r="r" b="b"/>
            <a:pathLst>
              <a:path w="55880" h="260985">
                <a:moveTo>
                  <a:pt x="27851" y="0"/>
                </a:moveTo>
                <a:lnTo>
                  <a:pt x="55689" y="27812"/>
                </a:lnTo>
                <a:lnTo>
                  <a:pt x="41770" y="27812"/>
                </a:lnTo>
                <a:lnTo>
                  <a:pt x="41770" y="260985"/>
                </a:lnTo>
                <a:lnTo>
                  <a:pt x="13931" y="260985"/>
                </a:lnTo>
                <a:lnTo>
                  <a:pt x="13931" y="27812"/>
                </a:lnTo>
                <a:lnTo>
                  <a:pt x="0" y="27812"/>
                </a:lnTo>
                <a:lnTo>
                  <a:pt x="27851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6315" y="3657728"/>
            <a:ext cx="72390" cy="306705"/>
          </a:xfrm>
          <a:custGeom>
            <a:avLst/>
            <a:gdLst/>
            <a:ahLst/>
            <a:cxnLst/>
            <a:rect l="l" t="t" r="r" b="b"/>
            <a:pathLst>
              <a:path w="72390" h="306704">
                <a:moveTo>
                  <a:pt x="53975" y="35941"/>
                </a:moveTo>
                <a:lnTo>
                  <a:pt x="17906" y="35941"/>
                </a:lnTo>
                <a:lnTo>
                  <a:pt x="17906" y="306450"/>
                </a:lnTo>
                <a:lnTo>
                  <a:pt x="53975" y="306450"/>
                </a:lnTo>
                <a:lnTo>
                  <a:pt x="53975" y="35941"/>
                </a:lnTo>
                <a:close/>
              </a:path>
              <a:path w="72390" h="306704">
                <a:moveTo>
                  <a:pt x="35940" y="0"/>
                </a:moveTo>
                <a:lnTo>
                  <a:pt x="0" y="35941"/>
                </a:lnTo>
                <a:lnTo>
                  <a:pt x="72008" y="35941"/>
                </a:lnTo>
                <a:lnTo>
                  <a:pt x="359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6315" y="3657728"/>
            <a:ext cx="72390" cy="306705"/>
          </a:xfrm>
          <a:custGeom>
            <a:avLst/>
            <a:gdLst/>
            <a:ahLst/>
            <a:cxnLst/>
            <a:rect l="l" t="t" r="r" b="b"/>
            <a:pathLst>
              <a:path w="72390" h="306704">
                <a:moveTo>
                  <a:pt x="35940" y="0"/>
                </a:moveTo>
                <a:lnTo>
                  <a:pt x="0" y="35941"/>
                </a:lnTo>
                <a:lnTo>
                  <a:pt x="17906" y="35941"/>
                </a:lnTo>
                <a:lnTo>
                  <a:pt x="17906" y="306450"/>
                </a:lnTo>
                <a:lnTo>
                  <a:pt x="53975" y="306450"/>
                </a:lnTo>
                <a:lnTo>
                  <a:pt x="53975" y="35941"/>
                </a:lnTo>
                <a:lnTo>
                  <a:pt x="72008" y="35941"/>
                </a:lnTo>
                <a:lnTo>
                  <a:pt x="3594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8279" y="4972050"/>
            <a:ext cx="60960" cy="1337310"/>
          </a:xfrm>
          <a:custGeom>
            <a:avLst/>
            <a:gdLst/>
            <a:ahLst/>
            <a:cxnLst/>
            <a:rect l="l" t="t" r="r" b="b"/>
            <a:pathLst>
              <a:path w="60959" h="1337310">
                <a:moveTo>
                  <a:pt x="60451" y="1337271"/>
                </a:moveTo>
                <a:lnTo>
                  <a:pt x="48710" y="1336875"/>
                </a:lnTo>
                <a:lnTo>
                  <a:pt x="39100" y="1335793"/>
                </a:lnTo>
                <a:lnTo>
                  <a:pt x="32609" y="1334191"/>
                </a:lnTo>
                <a:lnTo>
                  <a:pt x="30225" y="1332230"/>
                </a:lnTo>
                <a:lnTo>
                  <a:pt x="30225" y="673671"/>
                </a:lnTo>
                <a:lnTo>
                  <a:pt x="27842" y="671710"/>
                </a:lnTo>
                <a:lnTo>
                  <a:pt x="21351" y="670107"/>
                </a:lnTo>
                <a:lnTo>
                  <a:pt x="11741" y="669026"/>
                </a:lnTo>
                <a:lnTo>
                  <a:pt x="0" y="668629"/>
                </a:lnTo>
                <a:lnTo>
                  <a:pt x="11741" y="668232"/>
                </a:lnTo>
                <a:lnTo>
                  <a:pt x="21351" y="667151"/>
                </a:lnTo>
                <a:lnTo>
                  <a:pt x="27842" y="665548"/>
                </a:lnTo>
                <a:lnTo>
                  <a:pt x="30225" y="663587"/>
                </a:lnTo>
                <a:lnTo>
                  <a:pt x="30225" y="5080"/>
                </a:lnTo>
                <a:lnTo>
                  <a:pt x="32609" y="3107"/>
                </a:lnTo>
                <a:lnTo>
                  <a:pt x="39100" y="1492"/>
                </a:lnTo>
                <a:lnTo>
                  <a:pt x="48710" y="400"/>
                </a:lnTo>
                <a:lnTo>
                  <a:pt x="60451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7455" y="5440630"/>
            <a:ext cx="1024890" cy="554355"/>
          </a:xfrm>
          <a:custGeom>
            <a:avLst/>
            <a:gdLst/>
            <a:ahLst/>
            <a:cxnLst/>
            <a:rect l="l" t="t" r="r" b="b"/>
            <a:pathLst>
              <a:path w="1024890" h="554354">
                <a:moveTo>
                  <a:pt x="0" y="553999"/>
                </a:moveTo>
                <a:lnTo>
                  <a:pt x="1024636" y="553999"/>
                </a:lnTo>
                <a:lnTo>
                  <a:pt x="1024636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24621" y="5695150"/>
            <a:ext cx="288290" cy="54610"/>
          </a:xfrm>
          <a:custGeom>
            <a:avLst/>
            <a:gdLst/>
            <a:ahLst/>
            <a:cxnLst/>
            <a:rect l="l" t="t" r="r" b="b"/>
            <a:pathLst>
              <a:path w="288290" h="54610">
                <a:moveTo>
                  <a:pt x="261111" y="0"/>
                </a:moveTo>
                <a:lnTo>
                  <a:pt x="261111" y="13500"/>
                </a:lnTo>
                <a:lnTo>
                  <a:pt x="0" y="13500"/>
                </a:lnTo>
                <a:lnTo>
                  <a:pt x="0" y="40500"/>
                </a:lnTo>
                <a:lnTo>
                  <a:pt x="261111" y="40500"/>
                </a:lnTo>
                <a:lnTo>
                  <a:pt x="261111" y="54000"/>
                </a:lnTo>
                <a:lnTo>
                  <a:pt x="288035" y="27000"/>
                </a:lnTo>
                <a:lnTo>
                  <a:pt x="2611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4621" y="5695150"/>
            <a:ext cx="288290" cy="54610"/>
          </a:xfrm>
          <a:custGeom>
            <a:avLst/>
            <a:gdLst/>
            <a:ahLst/>
            <a:cxnLst/>
            <a:rect l="l" t="t" r="r" b="b"/>
            <a:pathLst>
              <a:path w="288290" h="54610">
                <a:moveTo>
                  <a:pt x="288035" y="27000"/>
                </a:moveTo>
                <a:lnTo>
                  <a:pt x="261111" y="54000"/>
                </a:lnTo>
                <a:lnTo>
                  <a:pt x="261111" y="40500"/>
                </a:lnTo>
                <a:lnTo>
                  <a:pt x="0" y="40500"/>
                </a:lnTo>
                <a:lnTo>
                  <a:pt x="0" y="13500"/>
                </a:lnTo>
                <a:lnTo>
                  <a:pt x="261111" y="13500"/>
                </a:lnTo>
                <a:lnTo>
                  <a:pt x="261111" y="0"/>
                </a:lnTo>
                <a:lnTo>
                  <a:pt x="288035" y="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9183" y="3047302"/>
            <a:ext cx="1225550" cy="400685"/>
          </a:xfrm>
          <a:custGeom>
            <a:avLst/>
            <a:gdLst/>
            <a:ahLst/>
            <a:cxnLst/>
            <a:rect l="l" t="t" r="r" b="b"/>
            <a:pathLst>
              <a:path w="1225550" h="400685">
                <a:moveTo>
                  <a:pt x="0" y="400113"/>
                </a:moveTo>
                <a:lnTo>
                  <a:pt x="1225016" y="400113"/>
                </a:lnTo>
                <a:lnTo>
                  <a:pt x="1225016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79183" y="3071876"/>
            <a:ext cx="1225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109855">
              <a:spcBef>
                <a:spcPts val="9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Pesquise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no 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conteúdo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</a:t>
            </a:r>
            <a:r>
              <a:rPr sz="100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texto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15484" y="4802696"/>
            <a:ext cx="2587625" cy="400685"/>
          </a:xfrm>
          <a:custGeom>
            <a:avLst/>
            <a:gdLst/>
            <a:ahLst/>
            <a:cxnLst/>
            <a:rect l="l" t="t" r="r" b="b"/>
            <a:pathLst>
              <a:path w="2587625" h="400685">
                <a:moveTo>
                  <a:pt x="0" y="400113"/>
                </a:moveTo>
                <a:lnTo>
                  <a:pt x="2587624" y="400113"/>
                </a:lnTo>
                <a:lnTo>
                  <a:pt x="2587624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15484" y="4827524"/>
            <a:ext cx="2587625" cy="1120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214629"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Clique no balão para abrir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uma nota que 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foi salva no</a:t>
            </a:r>
            <a:r>
              <a:rPr sz="10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texto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654175" marR="150495" algn="just"/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Lista de</a:t>
            </a:r>
            <a:r>
              <a:rPr sz="1000" spc="-9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notas  acresce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nt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adas  ao</a:t>
            </a:r>
            <a:r>
              <a:rPr sz="1000" spc="-8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texto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93667" y="3989071"/>
            <a:ext cx="11449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Função</a:t>
            </a:r>
            <a:r>
              <a:rPr sz="100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“Highli</a:t>
            </a:r>
            <a:r>
              <a:rPr sz="1000" b="1" spc="-10" dirty="0">
                <a:solidFill>
                  <a:srgbClr val="FF0000"/>
                </a:solidFill>
                <a:latin typeface="Book Antiqua"/>
                <a:cs typeface="Book Antiqua"/>
              </a:rPr>
              <a:t>ght”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97958" y="4921504"/>
            <a:ext cx="83185" cy="90805"/>
          </a:xfrm>
          <a:custGeom>
            <a:avLst/>
            <a:gdLst/>
            <a:ahLst/>
            <a:cxnLst/>
            <a:rect l="l" t="t" r="r" b="b"/>
            <a:pathLst>
              <a:path w="83185" h="90804">
                <a:moveTo>
                  <a:pt x="0" y="42037"/>
                </a:moveTo>
                <a:lnTo>
                  <a:pt x="5079" y="90297"/>
                </a:lnTo>
                <a:lnTo>
                  <a:pt x="53339" y="85217"/>
                </a:lnTo>
                <a:lnTo>
                  <a:pt x="40004" y="74422"/>
                </a:lnTo>
                <a:lnTo>
                  <a:pt x="57443" y="52832"/>
                </a:lnTo>
                <a:lnTo>
                  <a:pt x="13334" y="52832"/>
                </a:lnTo>
                <a:lnTo>
                  <a:pt x="0" y="42037"/>
                </a:lnTo>
                <a:close/>
              </a:path>
              <a:path w="83185" h="90804">
                <a:moveTo>
                  <a:pt x="56006" y="0"/>
                </a:moveTo>
                <a:lnTo>
                  <a:pt x="13334" y="52832"/>
                </a:lnTo>
                <a:lnTo>
                  <a:pt x="57443" y="52832"/>
                </a:lnTo>
                <a:lnTo>
                  <a:pt x="82676" y="21590"/>
                </a:lnTo>
                <a:lnTo>
                  <a:pt x="560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7958" y="4921504"/>
            <a:ext cx="83185" cy="90805"/>
          </a:xfrm>
          <a:custGeom>
            <a:avLst/>
            <a:gdLst/>
            <a:ahLst/>
            <a:cxnLst/>
            <a:rect l="l" t="t" r="r" b="b"/>
            <a:pathLst>
              <a:path w="83185" h="90804">
                <a:moveTo>
                  <a:pt x="5079" y="90297"/>
                </a:moveTo>
                <a:lnTo>
                  <a:pt x="0" y="42037"/>
                </a:lnTo>
                <a:lnTo>
                  <a:pt x="13334" y="52832"/>
                </a:lnTo>
                <a:lnTo>
                  <a:pt x="56006" y="0"/>
                </a:lnTo>
                <a:lnTo>
                  <a:pt x="82676" y="21590"/>
                </a:lnTo>
                <a:lnTo>
                  <a:pt x="40004" y="74422"/>
                </a:lnTo>
                <a:lnTo>
                  <a:pt x="53339" y="85217"/>
                </a:lnTo>
                <a:lnTo>
                  <a:pt x="5079" y="90297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5402" y="4159885"/>
            <a:ext cx="83185" cy="90805"/>
          </a:xfrm>
          <a:custGeom>
            <a:avLst/>
            <a:gdLst/>
            <a:ahLst/>
            <a:cxnLst/>
            <a:rect l="l" t="t" r="r" b="b"/>
            <a:pathLst>
              <a:path w="83185" h="90804">
                <a:moveTo>
                  <a:pt x="0" y="42037"/>
                </a:moveTo>
                <a:lnTo>
                  <a:pt x="5080" y="90296"/>
                </a:lnTo>
                <a:lnTo>
                  <a:pt x="53340" y="85089"/>
                </a:lnTo>
                <a:lnTo>
                  <a:pt x="40005" y="74294"/>
                </a:lnTo>
                <a:lnTo>
                  <a:pt x="57382" y="52831"/>
                </a:lnTo>
                <a:lnTo>
                  <a:pt x="13335" y="52831"/>
                </a:lnTo>
                <a:lnTo>
                  <a:pt x="0" y="42037"/>
                </a:lnTo>
                <a:close/>
              </a:path>
              <a:path w="83185" h="90804">
                <a:moveTo>
                  <a:pt x="56006" y="0"/>
                </a:moveTo>
                <a:lnTo>
                  <a:pt x="13335" y="52831"/>
                </a:lnTo>
                <a:lnTo>
                  <a:pt x="57382" y="52831"/>
                </a:lnTo>
                <a:lnTo>
                  <a:pt x="82676" y="21589"/>
                </a:lnTo>
                <a:lnTo>
                  <a:pt x="560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5402" y="4159885"/>
            <a:ext cx="83185" cy="90805"/>
          </a:xfrm>
          <a:custGeom>
            <a:avLst/>
            <a:gdLst/>
            <a:ahLst/>
            <a:cxnLst/>
            <a:rect l="l" t="t" r="r" b="b"/>
            <a:pathLst>
              <a:path w="83185" h="90804">
                <a:moveTo>
                  <a:pt x="5080" y="90296"/>
                </a:moveTo>
                <a:lnTo>
                  <a:pt x="0" y="42037"/>
                </a:lnTo>
                <a:lnTo>
                  <a:pt x="13335" y="52831"/>
                </a:lnTo>
                <a:lnTo>
                  <a:pt x="56006" y="0"/>
                </a:lnTo>
                <a:lnTo>
                  <a:pt x="82676" y="21589"/>
                </a:lnTo>
                <a:lnTo>
                  <a:pt x="40005" y="74294"/>
                </a:lnTo>
                <a:lnTo>
                  <a:pt x="53340" y="85089"/>
                </a:lnTo>
                <a:lnTo>
                  <a:pt x="5080" y="90296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00694" y="3140965"/>
            <a:ext cx="288290" cy="53975"/>
          </a:xfrm>
          <a:custGeom>
            <a:avLst/>
            <a:gdLst/>
            <a:ahLst/>
            <a:cxnLst/>
            <a:rect l="l" t="t" r="r" b="b"/>
            <a:pathLst>
              <a:path w="288290" h="53975">
                <a:moveTo>
                  <a:pt x="261111" y="0"/>
                </a:moveTo>
                <a:lnTo>
                  <a:pt x="261111" y="13462"/>
                </a:lnTo>
                <a:lnTo>
                  <a:pt x="0" y="13462"/>
                </a:lnTo>
                <a:lnTo>
                  <a:pt x="0" y="40512"/>
                </a:lnTo>
                <a:lnTo>
                  <a:pt x="261111" y="40512"/>
                </a:lnTo>
                <a:lnTo>
                  <a:pt x="261111" y="53975"/>
                </a:lnTo>
                <a:lnTo>
                  <a:pt x="288035" y="27050"/>
                </a:lnTo>
                <a:lnTo>
                  <a:pt x="2611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0694" y="3140965"/>
            <a:ext cx="288290" cy="53975"/>
          </a:xfrm>
          <a:custGeom>
            <a:avLst/>
            <a:gdLst/>
            <a:ahLst/>
            <a:cxnLst/>
            <a:rect l="l" t="t" r="r" b="b"/>
            <a:pathLst>
              <a:path w="288290" h="53975">
                <a:moveTo>
                  <a:pt x="288035" y="27050"/>
                </a:moveTo>
                <a:lnTo>
                  <a:pt x="261111" y="53975"/>
                </a:lnTo>
                <a:lnTo>
                  <a:pt x="261111" y="40512"/>
                </a:lnTo>
                <a:lnTo>
                  <a:pt x="0" y="40512"/>
                </a:lnTo>
                <a:lnTo>
                  <a:pt x="0" y="13462"/>
                </a:lnTo>
                <a:lnTo>
                  <a:pt x="261111" y="13462"/>
                </a:lnTo>
                <a:lnTo>
                  <a:pt x="261111" y="0"/>
                </a:lnTo>
                <a:lnTo>
                  <a:pt x="288035" y="270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Diego Santana Zuqueto</a:t>
            </a:r>
          </a:p>
          <a:p>
            <a:pPr algn="ctr"/>
            <a:endParaRPr lang="pt-BR" dirty="0"/>
          </a:p>
          <a:p>
            <a:pPr algn="ctr"/>
            <a:r>
              <a:rPr lang="pt-BR" dirty="0">
                <a:hlinkClick r:id="rId2"/>
              </a:rPr>
              <a:t>www.zuqueto.com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10353763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407670">
              <a:spcBef>
                <a:spcPts val="95"/>
              </a:spcBef>
            </a:pPr>
            <a:r>
              <a:rPr spc="-5" dirty="0"/>
              <a:t>SU</a:t>
            </a:r>
            <a:r>
              <a:rPr spc="-15" dirty="0"/>
              <a:t>M</a:t>
            </a:r>
            <a:r>
              <a:rPr spc="-5" dirty="0"/>
              <a:t>ÁRIO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437796" y="1732451"/>
            <a:ext cx="10353763" cy="3225242"/>
          </a:xfrm>
          <a:prstGeom prst="rect">
            <a:avLst/>
          </a:prstGeom>
        </p:spPr>
        <p:txBody>
          <a:bodyPr vert="horz" wrap="square" lIns="0" tIns="97790" rIns="0" bIns="0" rtlCol="0" anchor="t">
            <a:spAutoFit/>
          </a:bodyPr>
          <a:lstStyle/>
          <a:p>
            <a:pPr marL="20320">
              <a:spcBef>
                <a:spcPts val="770"/>
              </a:spcBef>
            </a:pPr>
            <a:r>
              <a:rPr spc="-10" dirty="0"/>
              <a:t>Como </a:t>
            </a:r>
            <a:r>
              <a:rPr spc="-5" dirty="0"/>
              <a:t>iniciar o</a:t>
            </a:r>
            <a:r>
              <a:rPr spc="5" dirty="0"/>
              <a:t> </a:t>
            </a:r>
            <a:r>
              <a:rPr spc="-5" dirty="0"/>
              <a:t>Mendeley</a:t>
            </a:r>
          </a:p>
          <a:p>
            <a:pPr marL="20320">
              <a:spcBef>
                <a:spcPts val="670"/>
              </a:spcBef>
            </a:pPr>
            <a:r>
              <a:rPr spc="-10" dirty="0"/>
              <a:t>Como </a:t>
            </a:r>
            <a:r>
              <a:rPr spc="-5" dirty="0"/>
              <a:t>salvar documentos no</a:t>
            </a:r>
            <a:r>
              <a:rPr spc="75" dirty="0"/>
              <a:t> </a:t>
            </a:r>
            <a:r>
              <a:rPr spc="-5" dirty="0"/>
              <a:t>Mendeley</a:t>
            </a:r>
          </a:p>
          <a:p>
            <a:pPr marL="20320">
              <a:spcBef>
                <a:spcPts val="670"/>
              </a:spcBef>
            </a:pPr>
            <a:r>
              <a:rPr spc="-10" dirty="0"/>
              <a:t>Como </a:t>
            </a:r>
            <a:r>
              <a:rPr spc="-5" dirty="0"/>
              <a:t>inserir citações e referências </a:t>
            </a:r>
            <a:r>
              <a:rPr spc="-10" dirty="0"/>
              <a:t>por </a:t>
            </a:r>
            <a:r>
              <a:rPr spc="-5" dirty="0"/>
              <a:t>meio</a:t>
            </a:r>
            <a:r>
              <a:rPr spc="140" dirty="0"/>
              <a:t> </a:t>
            </a:r>
            <a:r>
              <a:rPr spc="-5" dirty="0"/>
              <a:t>do</a:t>
            </a:r>
          </a:p>
          <a:p>
            <a:pPr marL="20320"/>
            <a:r>
              <a:rPr spc="-5" dirty="0"/>
              <a:t>Mendeley</a:t>
            </a:r>
          </a:p>
          <a:p>
            <a:pPr marL="20320">
              <a:spcBef>
                <a:spcPts val="670"/>
              </a:spcBef>
            </a:pPr>
            <a:r>
              <a:rPr spc="-5" dirty="0"/>
              <a:t>Funcionalidades do</a:t>
            </a:r>
            <a:r>
              <a:rPr spc="25" dirty="0"/>
              <a:t> </a:t>
            </a:r>
            <a:r>
              <a:rPr spc="-5" dirty="0"/>
              <a:t>Mendeley</a:t>
            </a:r>
          </a:p>
          <a:p>
            <a:pPr marL="934719">
              <a:spcBef>
                <a:spcPts val="670"/>
              </a:spcBef>
            </a:pPr>
            <a:r>
              <a:rPr spc="-5" dirty="0"/>
              <a:t>Organização e edição das</a:t>
            </a:r>
            <a:r>
              <a:rPr spc="65" dirty="0"/>
              <a:t> </a:t>
            </a:r>
            <a:r>
              <a:rPr spc="-5" dirty="0"/>
              <a:t>informações</a:t>
            </a:r>
          </a:p>
          <a:p>
            <a:pPr marL="934719">
              <a:spcBef>
                <a:spcPts val="670"/>
              </a:spcBef>
            </a:pPr>
            <a:r>
              <a:rPr spc="-5" dirty="0"/>
              <a:t>Leitor de</a:t>
            </a:r>
            <a:r>
              <a:rPr spc="-40" dirty="0"/>
              <a:t> </a:t>
            </a:r>
            <a:r>
              <a:rPr spc="-10" dirty="0"/>
              <a:t>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76" y="1981199"/>
            <a:ext cx="9144000" cy="4800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795" y="413341"/>
            <a:ext cx="1035376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Como iniciar </a:t>
            </a:r>
            <a:r>
              <a:rPr dirty="0"/>
              <a:t>o</a:t>
            </a:r>
            <a:r>
              <a:rPr spc="-30" dirty="0"/>
              <a:t> </a:t>
            </a:r>
            <a:r>
              <a:rPr spc="-5" dirty="0"/>
              <a:t>Mendeley</a:t>
            </a:r>
            <a:endParaRPr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913795" y="1237203"/>
            <a:ext cx="10353762" cy="4058751"/>
          </a:xfrm>
        </p:spPr>
        <p:txBody>
          <a:bodyPr/>
          <a:lstStyle/>
          <a:p>
            <a:r>
              <a:rPr lang="pt-BR" spc="-5" dirty="0">
                <a:latin typeface="Arial"/>
                <a:cs typeface="Arial"/>
              </a:rPr>
              <a:t>) Para iniciar o</a:t>
            </a:r>
            <a:r>
              <a:rPr lang="pt-BR" spc="-5" dirty="0">
                <a:solidFill>
                  <a:srgbClr val="410082"/>
                </a:solidFill>
                <a:latin typeface="Arial"/>
                <a:cs typeface="Arial"/>
              </a:rPr>
              <a:t> </a:t>
            </a:r>
            <a:r>
              <a:rPr lang="pt-BR" u="heavy" spc="-5" dirty="0" err="1">
                <a:solidFill>
                  <a:srgbClr val="410082"/>
                </a:solidFill>
                <a:latin typeface="Arial"/>
                <a:cs typeface="Arial"/>
                <a:hlinkClick r:id="rId3"/>
              </a:rPr>
              <a:t>Mendeley</a:t>
            </a:r>
            <a:r>
              <a:rPr lang="pt-BR" spc="-5" dirty="0">
                <a:solidFill>
                  <a:srgbClr val="410082"/>
                </a:solidFill>
                <a:latin typeface="Arial"/>
                <a:cs typeface="Arial"/>
                <a:hlinkClick r:id="rId3"/>
              </a:rPr>
              <a:t> </a:t>
            </a:r>
            <a:r>
              <a:rPr lang="pt-BR" spc="-5" dirty="0">
                <a:latin typeface="Arial"/>
                <a:cs typeface="Arial"/>
              </a:rPr>
              <a:t>é necessário inscrever-se na ferramenta </a:t>
            </a:r>
            <a:r>
              <a:rPr lang="pt-BR" spc="-10" dirty="0">
                <a:latin typeface="Arial"/>
                <a:cs typeface="Arial"/>
              </a:rPr>
              <a:t>em </a:t>
            </a:r>
            <a:r>
              <a:rPr lang="pt-BR" spc="-5" dirty="0">
                <a:latin typeface="Arial"/>
                <a:cs typeface="Arial"/>
              </a:rPr>
              <a:t>“</a:t>
            </a:r>
            <a:r>
              <a:rPr lang="pt-BR" spc="-5" dirty="0" err="1">
                <a:latin typeface="Arial"/>
                <a:cs typeface="Arial"/>
              </a:rPr>
              <a:t>Create</a:t>
            </a:r>
            <a:r>
              <a:rPr lang="pt-BR" spc="-5" dirty="0">
                <a:latin typeface="Arial"/>
                <a:cs typeface="Arial"/>
              </a:rPr>
              <a:t> a </a:t>
            </a:r>
            <a:r>
              <a:rPr lang="pt-BR" spc="-5" dirty="0" err="1">
                <a:latin typeface="Arial"/>
                <a:cs typeface="Arial"/>
              </a:rPr>
              <a:t>free</a:t>
            </a:r>
            <a:r>
              <a:rPr lang="pt-BR" spc="-5" dirty="0">
                <a:latin typeface="Arial"/>
                <a:cs typeface="Arial"/>
              </a:rPr>
              <a:t> </a:t>
            </a:r>
            <a:r>
              <a:rPr lang="pt-BR" spc="-5" dirty="0" err="1">
                <a:latin typeface="Arial"/>
                <a:cs typeface="Arial"/>
              </a:rPr>
              <a:t>account</a:t>
            </a:r>
            <a:r>
              <a:rPr lang="pt-BR" spc="-5" dirty="0">
                <a:latin typeface="Arial"/>
                <a:cs typeface="Arial"/>
              </a:rPr>
              <a:t>”.  Se você já é cadastrado, clique </a:t>
            </a:r>
            <a:r>
              <a:rPr lang="pt-BR" spc="-10" dirty="0">
                <a:latin typeface="Arial"/>
                <a:cs typeface="Arial"/>
              </a:rPr>
              <a:t>em </a:t>
            </a:r>
            <a:r>
              <a:rPr lang="pt-BR" spc="-5" dirty="0">
                <a:latin typeface="Arial"/>
                <a:cs typeface="Arial"/>
              </a:rPr>
              <a:t>“</a:t>
            </a:r>
            <a:r>
              <a:rPr lang="pt-BR" spc="-5" dirty="0" err="1">
                <a:latin typeface="Arial"/>
                <a:cs typeface="Arial"/>
              </a:rPr>
              <a:t>Sign</a:t>
            </a:r>
            <a:r>
              <a:rPr lang="pt-BR" spc="-5" dirty="0">
                <a:latin typeface="Arial"/>
                <a:cs typeface="Arial"/>
              </a:rPr>
              <a:t> in” </a:t>
            </a:r>
            <a:r>
              <a:rPr lang="pt-BR" spc="-10" dirty="0">
                <a:latin typeface="Arial"/>
                <a:cs typeface="Arial"/>
              </a:rPr>
              <a:t>para entrar </a:t>
            </a:r>
            <a:r>
              <a:rPr lang="pt-BR" spc="-5" dirty="0">
                <a:latin typeface="Arial"/>
                <a:cs typeface="Arial"/>
              </a:rPr>
              <a:t>na</a:t>
            </a:r>
            <a:r>
              <a:rPr lang="pt-BR" spc="160" dirty="0">
                <a:latin typeface="Arial"/>
                <a:cs typeface="Arial"/>
              </a:rPr>
              <a:t> </a:t>
            </a:r>
            <a:r>
              <a:rPr lang="pt-BR" spc="-10" dirty="0">
                <a:latin typeface="Arial"/>
                <a:cs typeface="Arial"/>
              </a:rPr>
              <a:t>ferramenta.</a:t>
            </a:r>
            <a:endParaRPr lang="pt-BR" dirty="0"/>
          </a:p>
        </p:txBody>
      </p:sp>
      <p:sp>
        <p:nvSpPr>
          <p:cNvPr id="6" name="object 6"/>
          <p:cNvSpPr/>
          <p:nvPr/>
        </p:nvSpPr>
        <p:spPr>
          <a:xfrm rot="4849974">
            <a:off x="8170325" y="2555790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79" h="216535">
                <a:moveTo>
                  <a:pt x="107950" y="0"/>
                </a:moveTo>
                <a:lnTo>
                  <a:pt x="0" y="108076"/>
                </a:lnTo>
                <a:lnTo>
                  <a:pt x="107950" y="216026"/>
                </a:lnTo>
                <a:lnTo>
                  <a:pt x="107950" y="162051"/>
                </a:lnTo>
                <a:lnTo>
                  <a:pt x="576072" y="162051"/>
                </a:lnTo>
                <a:lnTo>
                  <a:pt x="576072" y="53975"/>
                </a:lnTo>
                <a:lnTo>
                  <a:pt x="107950" y="53975"/>
                </a:lnTo>
                <a:lnTo>
                  <a:pt x="107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rot="5400000">
            <a:off x="2907778" y="5298238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80" h="216535">
                <a:moveTo>
                  <a:pt x="468071" y="0"/>
                </a:moveTo>
                <a:lnTo>
                  <a:pt x="468071" y="53975"/>
                </a:lnTo>
                <a:lnTo>
                  <a:pt x="0" y="53975"/>
                </a:lnTo>
                <a:lnTo>
                  <a:pt x="0" y="162051"/>
                </a:lnTo>
                <a:lnTo>
                  <a:pt x="468071" y="162051"/>
                </a:lnTo>
                <a:lnTo>
                  <a:pt x="468071" y="216026"/>
                </a:lnTo>
                <a:lnTo>
                  <a:pt x="576021" y="107950"/>
                </a:lnTo>
                <a:lnTo>
                  <a:pt x="468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pc="-5" dirty="0"/>
              <a:t>Cadastro</a:t>
            </a:r>
            <a:endParaRPr spc="-5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1.1) Preencha os campos para cadastro no </a:t>
            </a:r>
            <a:r>
              <a:rPr lang="pt-BR" dirty="0" err="1"/>
              <a:t>Mendeley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0"/>
            <a:ext cx="6241940" cy="4734706"/>
          </a:xfrm>
          <a:prstGeom prst="rect">
            <a:avLst/>
          </a:prstGeom>
        </p:spPr>
      </p:pic>
      <p:sp>
        <p:nvSpPr>
          <p:cNvPr id="9" name="object 6"/>
          <p:cNvSpPr/>
          <p:nvPr/>
        </p:nvSpPr>
        <p:spPr>
          <a:xfrm rot="9855606">
            <a:off x="6876559" y="6236483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79" h="216535">
                <a:moveTo>
                  <a:pt x="107950" y="0"/>
                </a:moveTo>
                <a:lnTo>
                  <a:pt x="0" y="108076"/>
                </a:lnTo>
                <a:lnTo>
                  <a:pt x="107950" y="216026"/>
                </a:lnTo>
                <a:lnTo>
                  <a:pt x="107950" y="162051"/>
                </a:lnTo>
                <a:lnTo>
                  <a:pt x="576072" y="162051"/>
                </a:lnTo>
                <a:lnTo>
                  <a:pt x="576072" y="53975"/>
                </a:lnTo>
                <a:lnTo>
                  <a:pt x="107950" y="53975"/>
                </a:lnTo>
                <a:lnTo>
                  <a:pt x="107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pc="-5" dirty="0"/>
              <a:t>Campo de Estudo</a:t>
            </a:r>
            <a:endParaRPr spc="-5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1.2) Complete seu cadastro e clique em “</a:t>
            </a:r>
            <a:r>
              <a:rPr lang="pt-BR" dirty="0" err="1"/>
              <a:t>Finish</a:t>
            </a:r>
            <a:r>
              <a:rPr lang="pt-BR" dirty="0"/>
              <a:t>”.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09800"/>
            <a:ext cx="6226080" cy="43437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58000" y="5682932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80" h="216535">
                <a:moveTo>
                  <a:pt x="468122" y="0"/>
                </a:moveTo>
                <a:lnTo>
                  <a:pt x="468122" y="53975"/>
                </a:lnTo>
                <a:lnTo>
                  <a:pt x="0" y="53975"/>
                </a:lnTo>
                <a:lnTo>
                  <a:pt x="0" y="162052"/>
                </a:lnTo>
                <a:lnTo>
                  <a:pt x="468122" y="162052"/>
                </a:lnTo>
                <a:lnTo>
                  <a:pt x="468122" y="216027"/>
                </a:lnTo>
                <a:lnTo>
                  <a:pt x="576072" y="107950"/>
                </a:lnTo>
                <a:lnTo>
                  <a:pt x="468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34000" y="4111358"/>
            <a:ext cx="1241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Download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do  Mendeley no</a:t>
            </a:r>
            <a:r>
              <a:rPr sz="1000" spc="-7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desktop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3391" y="3200400"/>
            <a:ext cx="360045" cy="107950"/>
          </a:xfrm>
          <a:custGeom>
            <a:avLst/>
            <a:gdLst/>
            <a:ahLst/>
            <a:cxnLst/>
            <a:rect l="l" t="t" r="r" b="b"/>
            <a:pathLst>
              <a:path w="360044" h="107950">
                <a:moveTo>
                  <a:pt x="306031" y="0"/>
                </a:moveTo>
                <a:lnTo>
                  <a:pt x="306031" y="26924"/>
                </a:lnTo>
                <a:lnTo>
                  <a:pt x="0" y="26924"/>
                </a:lnTo>
                <a:lnTo>
                  <a:pt x="0" y="81025"/>
                </a:lnTo>
                <a:lnTo>
                  <a:pt x="306031" y="81025"/>
                </a:lnTo>
                <a:lnTo>
                  <a:pt x="306031" y="107950"/>
                </a:lnTo>
                <a:lnTo>
                  <a:pt x="360032" y="53975"/>
                </a:lnTo>
                <a:lnTo>
                  <a:pt x="3060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32" y="609601"/>
            <a:ext cx="8262325" cy="4991334"/>
          </a:xfrm>
          <a:prstGeom prst="rect">
            <a:avLst/>
          </a:prstGeom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Como iniciar o </a:t>
            </a:r>
            <a:r>
              <a:rPr lang="pt-BR" sz="3600" dirty="0" err="1"/>
              <a:t>Mendeley</a:t>
            </a:r>
            <a:br>
              <a:rPr lang="pt-BR" dirty="0">
                <a:latin typeface="Arial"/>
                <a:cs typeface="Arial"/>
              </a:rPr>
            </a:br>
            <a:endParaRPr lang="pt-BR" dirty="0"/>
          </a:p>
        </p:txBody>
      </p:sp>
      <p:sp>
        <p:nvSpPr>
          <p:cNvPr id="21" name="Espaço Reservado para Conteúdo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/>
              <a:t>1.3) Após o cadastro, abrirá a tela “</a:t>
            </a:r>
            <a:r>
              <a:rPr lang="pt-BR" sz="1800" dirty="0" err="1"/>
              <a:t>Get</a:t>
            </a:r>
            <a:r>
              <a:rPr lang="pt-BR" sz="1800" dirty="0"/>
              <a:t> </a:t>
            </a:r>
            <a:r>
              <a:rPr lang="pt-BR" sz="1800" dirty="0" err="1"/>
              <a:t>Mendeley</a:t>
            </a:r>
            <a:r>
              <a:rPr lang="pt-BR" sz="1800" dirty="0"/>
              <a:t>” para o download do </a:t>
            </a:r>
            <a:r>
              <a:rPr lang="pt-BR" sz="1800" dirty="0" err="1"/>
              <a:t>Mendeley</a:t>
            </a:r>
            <a:r>
              <a:rPr lang="pt-BR" sz="1800" dirty="0"/>
              <a:t> na área de  trabalho do computador (desktop). Para instalá-lo é só seguir o passo a passo indicado em “</a:t>
            </a:r>
            <a:r>
              <a:rPr lang="pt-BR" sz="1800" dirty="0" err="1"/>
              <a:t>How</a:t>
            </a:r>
            <a:r>
              <a:rPr lang="pt-BR" sz="1800" dirty="0"/>
              <a:t>  </a:t>
            </a:r>
            <a:r>
              <a:rPr lang="pt-BR" sz="1800" dirty="0" err="1"/>
              <a:t>to</a:t>
            </a:r>
            <a:r>
              <a:rPr lang="pt-BR" sz="1800" dirty="0"/>
              <a:t> </a:t>
            </a:r>
            <a:r>
              <a:rPr lang="pt-BR" sz="1800" dirty="0" err="1"/>
              <a:t>install</a:t>
            </a:r>
            <a:r>
              <a:rPr lang="pt-BR" sz="1800" dirty="0"/>
              <a:t> </a:t>
            </a:r>
            <a:r>
              <a:rPr lang="pt-BR" sz="1800" dirty="0" err="1"/>
              <a:t>Mendeley</a:t>
            </a:r>
            <a:r>
              <a:rPr lang="pt-BR" sz="1800" dirty="0"/>
              <a:t>”</a:t>
            </a:r>
          </a:p>
          <a:p>
            <a:pPr algn="just"/>
            <a:endParaRPr lang="pt-BR" sz="1800" dirty="0"/>
          </a:p>
        </p:txBody>
      </p:sp>
      <p:sp>
        <p:nvSpPr>
          <p:cNvPr id="22" name="Retângulo 21"/>
          <p:cNvSpPr/>
          <p:nvPr/>
        </p:nvSpPr>
        <p:spPr>
          <a:xfrm>
            <a:off x="1143000" y="6001555"/>
            <a:ext cx="1050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https://www.mendeley.com/download-mendeley-desktop/windows/instructions/skip-download/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3018" y="3505200"/>
            <a:ext cx="8235315" cy="4321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salvar documentos no </a:t>
            </a:r>
            <a:r>
              <a:rPr lang="pt-BR" dirty="0" err="1"/>
              <a:t>Mendeley</a:t>
            </a:r>
            <a:r>
              <a:rPr lang="pt-BR" dirty="0"/>
              <a:t> (versão desktop)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2.1) Para acrescentar novos artigos no </a:t>
            </a:r>
            <a:r>
              <a:rPr lang="pt-BR" dirty="0" err="1"/>
              <a:t>Mendeley</a:t>
            </a:r>
            <a:r>
              <a:rPr lang="pt-BR" dirty="0"/>
              <a:t> desktop, clique na opção “</a:t>
            </a:r>
            <a:r>
              <a:rPr lang="pt-BR" dirty="0" err="1"/>
              <a:t>Add</a:t>
            </a:r>
            <a:r>
              <a:rPr lang="pt-BR" dirty="0"/>
              <a:t> Files” e selecione o(s) arquivo(s) da pasta. É possível, ainda, adicionar pastas inteiras clicando em  “</a:t>
            </a:r>
            <a:r>
              <a:rPr lang="pt-BR" dirty="0" err="1"/>
              <a:t>Add</a:t>
            </a:r>
            <a:r>
              <a:rPr lang="pt-BR" dirty="0"/>
              <a:t> Folder” e importar, automaticamente, todos os </a:t>
            </a:r>
            <a:r>
              <a:rPr lang="pt-BR" dirty="0" err="1"/>
              <a:t>PDFs</a:t>
            </a:r>
            <a:r>
              <a:rPr lang="pt-BR" dirty="0"/>
              <a:t> que serão salvos em seu computador  em “</a:t>
            </a:r>
            <a:r>
              <a:rPr lang="pt-BR" dirty="0" err="1"/>
              <a:t>Watch</a:t>
            </a:r>
            <a:r>
              <a:rPr lang="pt-BR" dirty="0"/>
              <a:t> Folder”. Para acrescentar os dados manualmente clique em “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Entry</a:t>
            </a:r>
            <a:r>
              <a:rPr lang="pt-BR" dirty="0"/>
              <a:t> </a:t>
            </a:r>
            <a:r>
              <a:rPr lang="pt-BR" dirty="0" err="1"/>
              <a:t>Manually</a:t>
            </a:r>
            <a:r>
              <a:rPr lang="pt-BR" dirty="0"/>
              <a:t>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166355" y="3845980"/>
            <a:ext cx="2209800" cy="208915"/>
          </a:xfrm>
          <a:custGeom>
            <a:avLst/>
            <a:gdLst/>
            <a:ahLst/>
            <a:cxnLst/>
            <a:rect l="l" t="t" r="r" b="b"/>
            <a:pathLst>
              <a:path w="2209800" h="208914">
                <a:moveTo>
                  <a:pt x="0" y="208915"/>
                </a:moveTo>
                <a:lnTo>
                  <a:pt x="2209292" y="208915"/>
                </a:lnTo>
                <a:lnTo>
                  <a:pt x="2209292" y="0"/>
                </a:lnTo>
                <a:lnTo>
                  <a:pt x="0" y="0"/>
                </a:lnTo>
                <a:lnTo>
                  <a:pt x="0" y="208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9403" y="4054894"/>
            <a:ext cx="2307590" cy="246379"/>
          </a:xfrm>
          <a:custGeom>
            <a:avLst/>
            <a:gdLst/>
            <a:ahLst/>
            <a:cxnLst/>
            <a:rect l="l" t="t" r="r" b="b"/>
            <a:pathLst>
              <a:path w="2307590" h="246379">
                <a:moveTo>
                  <a:pt x="0" y="246214"/>
                </a:moveTo>
                <a:lnTo>
                  <a:pt x="2307081" y="246214"/>
                </a:lnTo>
                <a:lnTo>
                  <a:pt x="2307081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6112" y="3813708"/>
            <a:ext cx="212788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37000"/>
              </a:lnSpc>
              <a:spcBef>
                <a:spcPts val="100"/>
              </a:spcBef>
            </a:pP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Pasta onde o documento será salvo  Tipo de documento (livro, </a:t>
            </a:r>
            <a:r>
              <a:rPr sz="1000" spc="-10" dirty="0">
                <a:solidFill>
                  <a:srgbClr val="FF0000"/>
                </a:solidFill>
                <a:latin typeface="Book Antiqua"/>
                <a:cs typeface="Book Antiqua"/>
              </a:rPr>
              <a:t>artigo</a:t>
            </a:r>
            <a:r>
              <a:rPr sz="1000" spc="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Book Antiqua"/>
                <a:cs typeface="Book Antiqua"/>
              </a:rPr>
              <a:t>etc.)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4135" y="3933063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36067" y="0"/>
                </a:moveTo>
                <a:lnTo>
                  <a:pt x="0" y="35941"/>
                </a:lnTo>
                <a:lnTo>
                  <a:pt x="36067" y="72009"/>
                </a:lnTo>
                <a:lnTo>
                  <a:pt x="36067" y="53975"/>
                </a:lnTo>
                <a:lnTo>
                  <a:pt x="304164" y="53975"/>
                </a:lnTo>
                <a:lnTo>
                  <a:pt x="304164" y="18034"/>
                </a:lnTo>
                <a:lnTo>
                  <a:pt x="36067" y="18034"/>
                </a:lnTo>
                <a:lnTo>
                  <a:pt x="360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4135" y="3933063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0" y="35941"/>
                </a:moveTo>
                <a:lnTo>
                  <a:pt x="36067" y="0"/>
                </a:lnTo>
                <a:lnTo>
                  <a:pt x="36067" y="18034"/>
                </a:lnTo>
                <a:lnTo>
                  <a:pt x="304164" y="18034"/>
                </a:lnTo>
                <a:lnTo>
                  <a:pt x="304164" y="53975"/>
                </a:lnTo>
                <a:lnTo>
                  <a:pt x="36067" y="53975"/>
                </a:lnTo>
                <a:lnTo>
                  <a:pt x="36067" y="72009"/>
                </a:lnTo>
                <a:lnTo>
                  <a:pt x="0" y="3594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4135" y="4141978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36067" y="0"/>
                </a:moveTo>
                <a:lnTo>
                  <a:pt x="0" y="36068"/>
                </a:lnTo>
                <a:lnTo>
                  <a:pt x="36067" y="72009"/>
                </a:lnTo>
                <a:lnTo>
                  <a:pt x="36067" y="54102"/>
                </a:lnTo>
                <a:lnTo>
                  <a:pt x="304164" y="54102"/>
                </a:lnTo>
                <a:lnTo>
                  <a:pt x="304164" y="18034"/>
                </a:lnTo>
                <a:lnTo>
                  <a:pt x="36067" y="18034"/>
                </a:lnTo>
                <a:lnTo>
                  <a:pt x="360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4135" y="4141978"/>
            <a:ext cx="304165" cy="72390"/>
          </a:xfrm>
          <a:custGeom>
            <a:avLst/>
            <a:gdLst/>
            <a:ahLst/>
            <a:cxnLst/>
            <a:rect l="l" t="t" r="r" b="b"/>
            <a:pathLst>
              <a:path w="304164" h="72389">
                <a:moveTo>
                  <a:pt x="0" y="36068"/>
                </a:moveTo>
                <a:lnTo>
                  <a:pt x="36067" y="0"/>
                </a:lnTo>
                <a:lnTo>
                  <a:pt x="36067" y="18034"/>
                </a:lnTo>
                <a:lnTo>
                  <a:pt x="304164" y="18034"/>
                </a:lnTo>
                <a:lnTo>
                  <a:pt x="304164" y="54102"/>
                </a:lnTo>
                <a:lnTo>
                  <a:pt x="36067" y="54102"/>
                </a:lnTo>
                <a:lnTo>
                  <a:pt x="36067" y="72009"/>
                </a:lnTo>
                <a:lnTo>
                  <a:pt x="0" y="360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12192000" cy="4516394"/>
          </a:xfrm>
          <a:prstGeom prst="rect">
            <a:avLst/>
          </a:prstGeo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salvar documentos no </a:t>
            </a:r>
            <a:r>
              <a:rPr lang="pt-BR" dirty="0" err="1"/>
              <a:t>Mendeley</a:t>
            </a:r>
            <a:r>
              <a:rPr lang="pt-BR" dirty="0"/>
              <a:t> (versão online)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2.2) Para acrescentar documentos na versão online, clique em “</a:t>
            </a:r>
            <a:r>
              <a:rPr lang="pt-BR" dirty="0" err="1"/>
              <a:t>My</a:t>
            </a:r>
            <a:r>
              <a:rPr lang="pt-BR" dirty="0"/>
              <a:t> Library” e em “</a:t>
            </a:r>
            <a:r>
              <a:rPr lang="pt-BR" dirty="0" err="1"/>
              <a:t>Add</a:t>
            </a:r>
            <a:r>
              <a:rPr lang="pt-BR" dirty="0"/>
              <a:t>  </a:t>
            </a:r>
            <a:r>
              <a:rPr lang="pt-BR" dirty="0" err="1"/>
              <a:t>Document</a:t>
            </a:r>
            <a:r>
              <a:rPr lang="pt-BR" dirty="0"/>
              <a:t>”. Escolha a pasta em que irá salvar o documento e o tipo de documento que será  cadastrado.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104</TotalTime>
  <Words>1865</Words>
  <Application>Microsoft Office PowerPoint</Application>
  <PresentationFormat>Widescreen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Calisto MT</vt:lpstr>
      <vt:lpstr>Times New Roman</vt:lpstr>
      <vt:lpstr>Trebuchet MS</vt:lpstr>
      <vt:lpstr>Wingdings 2</vt:lpstr>
      <vt:lpstr>Ardósia</vt:lpstr>
      <vt:lpstr>Mendeley</vt:lpstr>
      <vt:lpstr>Apresentação do PowerPoint</vt:lpstr>
      <vt:lpstr>SUMÁRIO</vt:lpstr>
      <vt:lpstr>Como iniciar o Mendeley</vt:lpstr>
      <vt:lpstr>Cadastro</vt:lpstr>
      <vt:lpstr>Campo de Estudo</vt:lpstr>
      <vt:lpstr>Como iniciar o Mendeley </vt:lpstr>
      <vt:lpstr>Como salvar documentos no Mendeley (versão desktop)</vt:lpstr>
      <vt:lpstr>Como salvar documentos no Mendeley (versão online)</vt:lpstr>
      <vt:lpstr>Como salvar documentos no  Mendeley (versão online)</vt:lpstr>
      <vt:lpstr>Como salvar documentos no Mendeley (versão online)</vt:lpstr>
      <vt:lpstr>Apresentação do PowerPoint</vt:lpstr>
      <vt:lpstr>Apresentação do PowerPoint</vt:lpstr>
      <vt:lpstr>Apresentação do PowerPoint</vt:lpstr>
      <vt:lpstr>Como inserir citações e referências por meio do Mendeley (versão desktop)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</dc:title>
  <dc:creator>Funcionario</dc:creator>
  <cp:lastModifiedBy>Diego Zuchetto</cp:lastModifiedBy>
  <cp:revision>1</cp:revision>
  <dcterms:created xsi:type="dcterms:W3CDTF">2017-06-06T20:22:08Z</dcterms:created>
  <dcterms:modified xsi:type="dcterms:W3CDTF">2017-06-07T01:06:43Z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2017-06-06T00:00:00Z</vt:filetime>
  </property>
</Properties>
</file>